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7" r:id="rId8"/>
    <p:sldId id="271" r:id="rId9"/>
    <p:sldId id="268" r:id="rId10"/>
    <p:sldId id="266" r:id="rId11"/>
    <p:sldId id="27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Scheiner" initials="MS" lastIdx="1" clrIdx="0">
    <p:extLst>
      <p:ext uri="{19B8F6BF-5375-455C-9EA6-DF929625EA0E}">
        <p15:presenceInfo xmlns:p15="http://schemas.microsoft.com/office/powerpoint/2012/main" userId="Miroslav Schei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77878"/>
    <a:srgbClr val="00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68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5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441314"/>
            <a:ext cx="3920067" cy="2250671"/>
          </a:xfrm>
          <a:prstGeom prst="rect">
            <a:avLst/>
          </a:prstGeom>
        </p:spPr>
        <p:txBody>
          <a:bodyPr/>
          <a:lstStyle>
            <a:lvl1pPr>
              <a:defRPr sz="3333" b="1">
                <a:solidFill>
                  <a:srgbClr val="003399"/>
                </a:solidFill>
              </a:defRPr>
            </a:lvl1pPr>
          </a:lstStyle>
          <a:p>
            <a:r>
              <a:rPr lang="hu-HU" dirty="0" err="1"/>
              <a:t>Presentation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96467" y="441314"/>
            <a:ext cx="6129867" cy="5975372"/>
          </a:xfrm>
        </p:spPr>
        <p:txBody>
          <a:bodyPr/>
          <a:lstStyle>
            <a:lvl1pPr marL="495250" indent="-495250">
              <a:buFont typeface="+mj-lt"/>
              <a:buAutoNum type="arabicPeriod"/>
              <a:defRPr b="1">
                <a:solidFill>
                  <a:srgbClr val="003399"/>
                </a:solidFill>
              </a:defRPr>
            </a:lvl1pPr>
            <a:lvl2pPr marL="457154" indent="0">
              <a:buNone/>
              <a:defRPr sz="1333">
                <a:solidFill>
                  <a:srgbClr val="003399"/>
                </a:solidFill>
              </a:defRPr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hu-HU" dirty="0" err="1"/>
              <a:t>Introduction</a:t>
            </a:r>
            <a:endParaRPr lang="hu-HU" dirty="0"/>
          </a:p>
          <a:p>
            <a:pPr lvl="1"/>
            <a:r>
              <a:rPr lang="hu-HU" dirty="0" err="1"/>
              <a:t>Setting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Stage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Understanding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Topic</a:t>
            </a:r>
            <a:r>
              <a:rPr lang="hu-HU" dirty="0"/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5A24A42-DC3E-CB52-FCED-09603670C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169" r="81731" b="-137"/>
          <a:stretch/>
        </p:blipFill>
        <p:spPr>
          <a:xfrm>
            <a:off x="0" y="0"/>
            <a:ext cx="1244600" cy="68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9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A968B51B-CCE1-7A92-B6D1-C2325BCAA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169" r="62843" b="-137"/>
          <a:stretch/>
        </p:blipFill>
        <p:spPr>
          <a:xfrm>
            <a:off x="0" y="0"/>
            <a:ext cx="2541039" cy="686294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49A93343-50B0-2088-E2B0-A9630AD2C34C}"/>
              </a:ext>
            </a:extLst>
          </p:cNvPr>
          <p:cNvSpPr txBox="1"/>
          <p:nvPr userDrawn="1"/>
        </p:nvSpPr>
        <p:spPr>
          <a:xfrm>
            <a:off x="3217855" y="3251239"/>
            <a:ext cx="623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1FAE2DB-FCE6-BE91-B8CD-4505BA95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4200" y="2651258"/>
            <a:ext cx="8483600" cy="784619"/>
          </a:xfrm>
          <a:prstGeom prst="rect">
            <a:avLst/>
          </a:prstGeom>
        </p:spPr>
        <p:txBody>
          <a:bodyPr/>
          <a:lstStyle>
            <a:lvl1pPr>
              <a:defRPr sz="5999" b="1">
                <a:solidFill>
                  <a:srgbClr val="003399"/>
                </a:solidFill>
              </a:defRPr>
            </a:lvl1pPr>
          </a:lstStyle>
          <a:p>
            <a:r>
              <a:rPr lang="hu-HU" dirty="0" err="1"/>
              <a:t>Annual</a:t>
            </a:r>
            <a:r>
              <a:rPr lang="hu-HU" dirty="0"/>
              <a:t> </a:t>
            </a:r>
            <a:r>
              <a:rPr lang="hu-HU" dirty="0" err="1"/>
              <a:t>Event</a:t>
            </a:r>
            <a:endParaRPr lang="en-US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xmlns="" id="{150CE71C-2719-5FF6-4579-C85A5B61D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4200" y="3462978"/>
            <a:ext cx="8483600" cy="714264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Cybersecurity</a:t>
            </a:r>
            <a:r>
              <a:rPr lang="hu-HU" dirty="0"/>
              <a:t> </a:t>
            </a:r>
            <a:r>
              <a:rPr lang="hu-HU" dirty="0" err="1"/>
              <a:t>Protocol</a:t>
            </a:r>
            <a:r>
              <a:rPr lang="hu-HU" dirty="0"/>
              <a:t> </a:t>
            </a:r>
            <a:r>
              <a:rPr lang="hu-HU" dirty="0" err="1"/>
              <a:t>Setup</a:t>
            </a:r>
            <a:endParaRPr lang="hu-HU" dirty="0"/>
          </a:p>
        </p:txBody>
      </p:sp>
      <p:sp>
        <p:nvSpPr>
          <p:cNvPr id="18" name="Szöveg helye 17">
            <a:extLst>
              <a:ext uri="{FF2B5EF4-FFF2-40B4-BE49-F238E27FC236}">
                <a16:creationId xmlns:a16="http://schemas.microsoft.com/office/drawing/2014/main" xmlns="" id="{E943AD78-555E-88F0-4EA9-39879C5070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6073276"/>
            <a:ext cx="2607733" cy="36401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Budapest – 1 </a:t>
            </a:r>
            <a:r>
              <a:rPr lang="hu-HU" dirty="0" err="1"/>
              <a:t>March</a:t>
            </a:r>
            <a:r>
              <a:rPr lang="hu-HU" dirty="0"/>
              <a:t> 2024</a:t>
            </a:r>
          </a:p>
        </p:txBody>
      </p:sp>
      <p:sp>
        <p:nvSpPr>
          <p:cNvPr id="19" name="Szöveg helye 17">
            <a:extLst>
              <a:ext uri="{FF2B5EF4-FFF2-40B4-BE49-F238E27FC236}">
                <a16:creationId xmlns:a16="http://schemas.microsoft.com/office/drawing/2014/main" xmlns="" id="{B2B8E5F6-625C-F2C7-4D50-BEBC5F66F5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4200" y="5823858"/>
            <a:ext cx="2607733" cy="262426"/>
          </a:xfrm>
        </p:spPr>
        <p:txBody>
          <a:bodyPr>
            <a:normAutofit/>
          </a:bodyPr>
          <a:lstStyle>
            <a:lvl1pPr marL="0" indent="0">
              <a:buNone/>
              <a:defRPr sz="13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Meeting</a:t>
            </a:r>
          </a:p>
        </p:txBody>
      </p:sp>
      <p:sp>
        <p:nvSpPr>
          <p:cNvPr id="20" name="Szöveg helye 17">
            <a:extLst>
              <a:ext uri="{FF2B5EF4-FFF2-40B4-BE49-F238E27FC236}">
                <a16:creationId xmlns:a16="http://schemas.microsoft.com/office/drawing/2014/main" xmlns="" id="{656464FE-CCBD-9B9D-7961-967F248F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1933" y="6073276"/>
            <a:ext cx="2607733" cy="36401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First</a:t>
            </a:r>
            <a:r>
              <a:rPr lang="hu-HU" dirty="0"/>
              <a:t> Last</a:t>
            </a:r>
          </a:p>
        </p:txBody>
      </p:sp>
      <p:sp>
        <p:nvSpPr>
          <p:cNvPr id="21" name="Szöveg helye 17">
            <a:extLst>
              <a:ext uri="{FF2B5EF4-FFF2-40B4-BE49-F238E27FC236}">
                <a16:creationId xmlns:a16="http://schemas.microsoft.com/office/drawing/2014/main" xmlns="" id="{255B0629-7AF5-336B-80D1-9EEE45AED3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933" y="5823858"/>
            <a:ext cx="2607733" cy="262426"/>
          </a:xfrm>
        </p:spPr>
        <p:txBody>
          <a:bodyPr>
            <a:normAutofit/>
          </a:bodyPr>
          <a:lstStyle>
            <a:lvl1pPr marL="0" indent="0">
              <a:buNone/>
              <a:defRPr sz="13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Presenter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61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xmlns="" id="{E52E5C56-4C55-7074-1F59-18B54B6FA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6934" y="389936"/>
            <a:ext cx="6671733" cy="1641751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projectTitle.com</a:t>
            </a:r>
            <a:endParaRPr lang="en-GB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C526633-17B6-9A0A-D4B8-49598BE2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9"/>
          <a:stretch/>
        </p:blipFill>
        <p:spPr>
          <a:xfrm>
            <a:off x="0" y="0"/>
            <a:ext cx="4656667" cy="6858000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xmlns="" id="{320475DF-8954-0575-E8D7-64618E87D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333" y="393639"/>
            <a:ext cx="3657600" cy="182005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attending</a:t>
            </a:r>
            <a:r>
              <a:rPr lang="hu-HU" dirty="0"/>
              <a:t>!</a:t>
            </a:r>
            <a:endParaRPr lang="en-GB" dirty="0"/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xmlns="" id="{06A47172-93A7-4A84-6E0D-FD2430791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933" y="2031687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First</a:t>
            </a:r>
            <a:r>
              <a:rPr lang="hu-HU" dirty="0"/>
              <a:t> Last</a:t>
            </a:r>
            <a:endParaRPr lang="en-GB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xmlns="" id="{B46E932A-195E-1A5A-6B8C-258516EFB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6934" y="3673437"/>
            <a:ext cx="6671733" cy="1641751"/>
          </a:xfrm>
        </p:spPr>
        <p:txBody>
          <a:bodyPr>
            <a:normAutofit/>
          </a:bodyPr>
          <a:lstStyle>
            <a:lvl1pPr marL="0" indent="0">
              <a:buNone/>
              <a:defRPr sz="1667" b="0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Facebook.com/</a:t>
            </a:r>
            <a:r>
              <a:rPr lang="hu-HU" b="1" dirty="0" err="1"/>
              <a:t>projectTitle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0" dirty="0"/>
              <a:t>x.com/</a:t>
            </a:r>
            <a:r>
              <a:rPr lang="hu-HU" b="1" dirty="0" err="1"/>
              <a:t>projectTitle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0" dirty="0"/>
              <a:t>youtube.com/</a:t>
            </a:r>
            <a:r>
              <a:rPr lang="hu-HU" b="1" dirty="0" err="1"/>
              <a:t>projectTitle</a:t>
            </a:r>
            <a:endParaRPr lang="hu-HU" b="0" dirty="0"/>
          </a:p>
        </p:txBody>
      </p:sp>
      <p:sp>
        <p:nvSpPr>
          <p:cNvPr id="14" name="Szöveg helye 8">
            <a:extLst>
              <a:ext uri="{FF2B5EF4-FFF2-40B4-BE49-F238E27FC236}">
                <a16:creationId xmlns:a16="http://schemas.microsoft.com/office/drawing/2014/main" xmlns="" id="{A2B405E5-E12E-CC8C-31EC-FDDCF72E6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933" y="2395697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info@projectTitle.com</a:t>
            </a:r>
            <a:endParaRPr lang="en-GB" dirty="0"/>
          </a:p>
        </p:txBody>
      </p:sp>
      <p:sp>
        <p:nvSpPr>
          <p:cNvPr id="16" name="Szöveg helye 8">
            <a:extLst>
              <a:ext uri="{FF2B5EF4-FFF2-40B4-BE49-F238E27FC236}">
                <a16:creationId xmlns:a16="http://schemas.microsoft.com/office/drawing/2014/main" xmlns="" id="{CFE67723-D50F-BEB9-7B1E-95AC0AA77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6933" y="2763411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+32 123 456 789</a:t>
            </a:r>
            <a:endParaRPr lang="en-GB" dirty="0"/>
          </a:p>
        </p:txBody>
      </p:sp>
      <p:sp>
        <p:nvSpPr>
          <p:cNvPr id="17" name="Szöveg helye 8">
            <a:extLst>
              <a:ext uri="{FF2B5EF4-FFF2-40B4-BE49-F238E27FC236}">
                <a16:creationId xmlns:a16="http://schemas.microsoft.com/office/drawing/2014/main" xmlns="" id="{57E68D88-F821-2B9F-D18E-50D9F9EE9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1334" y="2031686"/>
            <a:ext cx="3217333" cy="728021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Budapest utca 1</a:t>
            </a:r>
            <a:br>
              <a:rPr lang="hu-HU" dirty="0"/>
            </a:br>
            <a:r>
              <a:rPr lang="hu-HU" dirty="0"/>
              <a:t>1055 Budapest, Hungary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3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51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9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31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0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73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7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0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ACAA-0E15-4AEF-89B0-3FEC2A3D5481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1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06" y="306835"/>
            <a:ext cx="3852394" cy="126010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124200" y="1802130"/>
            <a:ext cx="8826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Pilot</a:t>
            </a:r>
            <a:r>
              <a:rPr lang="cs-CZ" sz="3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</a:t>
            </a:r>
            <a:r>
              <a:rPr lang="cs-CZ" sz="3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based</a:t>
            </a:r>
            <a:r>
              <a:rPr lang="cs-CZ" sz="3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cs-CZ" sz="3600" b="1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Inn</a:t>
            </a:r>
            <a:r>
              <a:rPr lang="cs-CZ" sz="3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ovation</a:t>
            </a:r>
            <a:r>
              <a:rPr lang="cs-CZ" sz="3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cs-CZ" sz="3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Ecosystems</a:t>
            </a:r>
            <a:r>
              <a:rPr lang="cs-CZ" sz="3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cs-CZ" sz="3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cs-CZ" sz="3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Smart </a:t>
            </a:r>
            <a:r>
              <a:rPr lang="cs-CZ" sz="3600" b="1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Cities</a:t>
            </a:r>
            <a:r>
              <a:rPr lang="cs-CZ" sz="3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cs-CZ" sz="3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24200" y="3338728"/>
            <a:ext cx="7365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1. 1. 2024 – 30. 6.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Open Sans" pitchFamily="2" charset="0"/>
                <a:ea typeface="Open Sans" pitchFamily="2" charset="0"/>
                <a:cs typeface="Open Sans" pitchFamily="2" charset="0"/>
              </a:rPr>
              <a:t>k</a:t>
            </a:r>
            <a:r>
              <a:rPr lang="cs-CZ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ofinancováno EU – grant 1,98 mil.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Open Sans" pitchFamily="2" charset="0"/>
                <a:ea typeface="Open Sans" pitchFamily="2" charset="0"/>
                <a:cs typeface="Open Sans" pitchFamily="2" charset="0"/>
              </a:rPr>
              <a:t>k</a:t>
            </a:r>
            <a:r>
              <a:rPr lang="cs-CZ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onsorcium 11 partnerů z 6 zemí </a:t>
            </a:r>
            <a:r>
              <a:rPr lang="cs-CZ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cs-C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účast za Slovensko: MIRRI a ZMOS </a:t>
            </a:r>
            <a:endParaRPr lang="cs-CZ" dirty="0" smtClean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77" y="507568"/>
            <a:ext cx="540001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78" y="2721140"/>
            <a:ext cx="539999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668" y="4934712"/>
            <a:ext cx="539895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225" y="3827926"/>
            <a:ext cx="540338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182" y="1614354"/>
            <a:ext cx="539895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343" y="1060961"/>
            <a:ext cx="540001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343" y="2167747"/>
            <a:ext cx="539895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78" y="3274533"/>
            <a:ext cx="539999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342" y="4381319"/>
            <a:ext cx="539895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77" y="5488105"/>
            <a:ext cx="539999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77" y="6041500"/>
            <a:ext cx="539999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734696"/>
            <a:ext cx="1226056" cy="654662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4530573" y="5878280"/>
            <a:ext cx="577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Miroslav </a:t>
            </a:r>
            <a:r>
              <a:rPr lang="cs-CZ" sz="14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Scheiner</a:t>
            </a:r>
          </a:p>
          <a:p>
            <a:r>
              <a:rPr lang="cs-CZ" sz="14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lead</a:t>
            </a:r>
            <a:r>
              <a:rPr lang="cs-CZ" sz="14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cs-CZ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koordinátor </a:t>
            </a:r>
            <a:r>
              <a:rPr lang="cs-CZ" sz="14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projektu, Ministerstvo </a:t>
            </a:r>
            <a:r>
              <a:rPr lang="cs-CZ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průmyslu a </a:t>
            </a:r>
            <a:r>
              <a:rPr lang="cs-CZ" sz="14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obchodu ČR</a:t>
            </a:r>
            <a:endParaRPr lang="cs-CZ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2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7" y="463640"/>
            <a:ext cx="667125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" b="5545"/>
          <a:stretch/>
        </p:blipFill>
        <p:spPr>
          <a:xfrm>
            <a:off x="2350589" y="463640"/>
            <a:ext cx="9841411" cy="4728846"/>
          </a:xfrm>
          <a:prstGeom prst="rect">
            <a:avLst/>
          </a:prstGeom>
        </p:spPr>
      </p:pic>
      <p:sp>
        <p:nvSpPr>
          <p:cNvPr id="34" name="Obdélník 33"/>
          <p:cNvSpPr/>
          <p:nvPr/>
        </p:nvSpPr>
        <p:spPr>
          <a:xfrm>
            <a:off x="1313645" y="796737"/>
            <a:ext cx="8189584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1519706" y="914401"/>
            <a:ext cx="7983523" cy="616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Agilní pilotování – účinný recept Made in </a:t>
            </a:r>
            <a:r>
              <a:rPr lang="cs-CZ" sz="2400" dirty="0" err="1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Finland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506" y="5525583"/>
            <a:ext cx="799963" cy="905841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72" b="13970"/>
          <a:stretch/>
        </p:blipFill>
        <p:spPr>
          <a:xfrm>
            <a:off x="3921465" y="5484367"/>
            <a:ext cx="1348259" cy="94705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266" y="5521766"/>
            <a:ext cx="1182274" cy="9307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20720" y="5484367"/>
            <a:ext cx="1055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Malý </a:t>
            </a:r>
            <a:b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rizikový </a:t>
            </a:r>
            <a:b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kapitál</a:t>
            </a:r>
            <a:endParaRPr lang="cs-C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272908" y="5761366"/>
            <a:ext cx="172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Know-how </a:t>
            </a:r>
            <a:b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ekosystému</a:t>
            </a:r>
            <a:endParaRPr lang="cs-C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0228979" y="5521766"/>
            <a:ext cx="1556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Společná tvorba v živé laboratoři</a:t>
            </a:r>
            <a: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cs-CZ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733" y="796737"/>
            <a:ext cx="1198526" cy="7320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3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8329"/>
            <a:ext cx="3413556" cy="11165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12125" y="1992111"/>
            <a:ext cx="40836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Miroslav Scheiner</a:t>
            </a:r>
          </a:p>
          <a:p>
            <a:r>
              <a:rPr lang="cs-CZ" sz="16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lead</a:t>
            </a:r>
            <a:r>
              <a:rPr lang="cs-CZ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koordinátor projektu</a:t>
            </a:r>
          </a:p>
          <a:p>
            <a:r>
              <a:rPr lang="cs-CZ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Sekce EU a zahraničního obchodu</a:t>
            </a:r>
          </a:p>
          <a:p>
            <a:r>
              <a:rPr lang="cs-CZ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Ministerstvo průmyslu a obchodu</a:t>
            </a:r>
          </a:p>
          <a:p>
            <a:r>
              <a:rPr lang="cs-CZ" sz="1600" u="sng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miroslav.scheiner@mpo.gov.cz</a:t>
            </a:r>
          </a:p>
          <a:p>
            <a:r>
              <a:rPr lang="cs-CZ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+420 602 262 </a:t>
            </a:r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599</a:t>
            </a:r>
          </a:p>
          <a:p>
            <a:endParaRPr lang="cs-CZ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Dominik </a:t>
            </a:r>
            <a:r>
              <a:rPr lang="cs-CZ" sz="1600" b="1" dirty="0" err="1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Gřešák</a:t>
            </a:r>
            <a:endParaRPr lang="cs-CZ" sz="1600" b="1" dirty="0" smtClean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</a:t>
            </a:r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rojektový a Smart City manažer</a:t>
            </a:r>
          </a:p>
          <a:p>
            <a:r>
              <a:rPr lang="cs-CZ" sz="1600" dirty="0" err="1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CzechInvest</a:t>
            </a:r>
            <a:endParaRPr lang="cs-CZ" sz="1600" dirty="0" smtClean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cs-CZ" sz="1600" u="sng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</a:t>
            </a:r>
            <a:r>
              <a:rPr lang="cs-CZ" sz="1600" u="sng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ominik.gresak@czechinvest.org</a:t>
            </a:r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+420 606 097 </a:t>
            </a:r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738</a:t>
            </a:r>
            <a:endParaRPr lang="cs-CZ" sz="1600" dirty="0" smtClean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cs-CZ" b="1" dirty="0" smtClean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1400" b="1" dirty="0" smtClean="0">
                <a:solidFill>
                  <a:schemeClr val="bg1"/>
                </a:solidFill>
              </a:rPr>
              <a:t>www. interreg-danube.eu/</a:t>
            </a:r>
            <a:r>
              <a:rPr lang="cs-CZ" sz="1400" b="1" dirty="0" err="1" smtClean="0">
                <a:solidFill>
                  <a:schemeClr val="bg1"/>
                </a:solidFill>
              </a:rPr>
              <a:t>projects</a:t>
            </a:r>
            <a:r>
              <a:rPr lang="cs-CZ" sz="1400" b="1" dirty="0" smtClean="0">
                <a:solidFill>
                  <a:schemeClr val="bg1"/>
                </a:solidFill>
              </a:rPr>
              <a:t>/</a:t>
            </a:r>
            <a:r>
              <a:rPr lang="cs-CZ" sz="1400" b="1" dirty="0" err="1" smtClean="0">
                <a:solidFill>
                  <a:schemeClr val="bg1"/>
                </a:solidFill>
              </a:rPr>
              <a:t>pilotinncities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12125" y="695989"/>
            <a:ext cx="408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Pojďte pilotovat </a:t>
            </a:r>
            <a:r>
              <a:rPr lang="cs-CZ" sz="2400" b="1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 námi!</a:t>
            </a:r>
            <a:endParaRPr lang="cs-CZ" sz="2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41" y="591357"/>
            <a:ext cx="1783759" cy="54107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05" y="534563"/>
            <a:ext cx="1226056" cy="6546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5" y="1889509"/>
            <a:ext cx="7104845" cy="49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2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416677" y="463640"/>
            <a:ext cx="9092484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674252" y="594038"/>
            <a:ext cx="8744756" cy="473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Lepší 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Česko, Slovensko i Evropu 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 musíme 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odpracovat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8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6" y="463640"/>
            <a:ext cx="8834907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" b="4418"/>
          <a:stretch/>
        </p:blipFill>
        <p:spPr>
          <a:xfrm>
            <a:off x="2343954" y="334851"/>
            <a:ext cx="9848045" cy="52288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313645" y="796737"/>
            <a:ext cx="9375820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519706" y="940158"/>
            <a:ext cx="8834908" cy="590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Začalo to nevinně podporou exportu: City </a:t>
            </a:r>
            <a:r>
              <a:rPr lang="cs-CZ" sz="2400" dirty="0" err="1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Future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200717" y="5913157"/>
            <a:ext cx="3397876" cy="52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0" u="sng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www.cityforthefuture.com</a:t>
            </a:r>
            <a:endParaRPr lang="cs-CZ" sz="2000" b="0" u="sng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93" y="4515272"/>
            <a:ext cx="2181743" cy="21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6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6" y="463640"/>
            <a:ext cx="8834907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1" y="321015"/>
            <a:ext cx="9590469" cy="530405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313646" y="796737"/>
            <a:ext cx="907960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1519706" y="965915"/>
            <a:ext cx="9156880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Když inovace narážejí na zeď a 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nedostávají se do území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9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230" y="1016771"/>
            <a:ext cx="7972022" cy="4484263"/>
          </a:xfrm>
        </p:spPr>
      </p:pic>
      <p:sp>
        <p:nvSpPr>
          <p:cNvPr id="10" name="Obdélník 9"/>
          <p:cNvSpPr/>
          <p:nvPr/>
        </p:nvSpPr>
        <p:spPr>
          <a:xfrm>
            <a:off x="1416677" y="463640"/>
            <a:ext cx="667125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1661374" y="598867"/>
            <a:ext cx="9015211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Ale každá mince má dvě strany…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7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7" y="463640"/>
            <a:ext cx="667125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17262"/>
              </p:ext>
            </p:extLst>
          </p:nvPr>
        </p:nvGraphicFramePr>
        <p:xfrm>
          <a:off x="2189409" y="463640"/>
          <a:ext cx="8928105" cy="53076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9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18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51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Země</a:t>
                      </a:r>
                      <a:endParaRPr lang="cs-CZ" sz="1400" dirty="0"/>
                    </a:p>
                  </a:txBody>
                  <a:tcPr anchor="ctr">
                    <a:solidFill>
                      <a:srgbClr val="477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Průměrný</a:t>
                      </a:r>
                      <a:r>
                        <a:rPr lang="cs-CZ" sz="1400" baseline="0" dirty="0" smtClean="0"/>
                        <a:t> počet obyvatel v municipalitě</a:t>
                      </a:r>
                      <a:endParaRPr lang="cs-CZ" sz="1400" dirty="0"/>
                    </a:p>
                  </a:txBody>
                  <a:tcPr anchor="ctr">
                    <a:solidFill>
                      <a:srgbClr val="477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Přibližný počet municipalit</a:t>
                      </a:r>
                      <a:endParaRPr lang="cs-CZ" sz="1400" dirty="0"/>
                    </a:p>
                  </a:txBody>
                  <a:tcPr anchor="ctr">
                    <a:solidFill>
                      <a:srgbClr val="47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Spojené království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203 939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Nizozemsko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51 471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Srbsko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39 276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170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Portugalsko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33 226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Bulharsko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25 955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Finsko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17 742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Polsko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15 120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2 500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Německo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7 564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11 000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Rumunsko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6 011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 </a:t>
                      </a:r>
                      <a:r>
                        <a:rPr lang="cs-CZ" sz="1400" dirty="0" smtClean="0"/>
                        <a:t>180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Španělsko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5 852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Rakousko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Maďarsko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r>
                        <a:rPr lang="cs-CZ" sz="1400" baseline="0" dirty="0"/>
                        <a:t> 031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3 200</a:t>
                      </a:r>
                      <a:endParaRPr lang="cs-CZ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Francie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r>
                        <a:rPr lang="cs-CZ" sz="1400" baseline="0" dirty="0"/>
                        <a:t> 937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35 000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Slovensko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1 862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</a:t>
                      </a:r>
                      <a:r>
                        <a:rPr lang="cs-CZ" sz="2000" b="1" baseline="0" dirty="0"/>
                        <a:t> 900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Česká republika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1 680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6 250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3" name="Podnadpis 2"/>
          <p:cNvSpPr txBox="1">
            <a:spLocks/>
          </p:cNvSpPr>
          <p:nvPr/>
        </p:nvSpPr>
        <p:spPr>
          <a:xfrm>
            <a:off x="4275786" y="6021750"/>
            <a:ext cx="6941713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22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Česko a Slovensko </a:t>
            </a:r>
            <a:r>
              <a:rPr lang="cs-CZ" sz="22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jako </a:t>
            </a:r>
            <a:r>
              <a:rPr lang="cs-CZ" sz="22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evropští rekordmani</a:t>
            </a:r>
            <a:endParaRPr lang="cs-CZ" sz="2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7" y="463640"/>
            <a:ext cx="667125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1661375" y="641146"/>
            <a:ext cx="9876440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Quadruple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helix – když všichni hráči táhnou za jeden provaz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296473" y="1670635"/>
            <a:ext cx="10805375" cy="4031090"/>
            <a:chOff x="1287887" y="1313645"/>
            <a:chExt cx="10805375" cy="4031090"/>
          </a:xfrm>
        </p:grpSpPr>
        <p:sp>
          <p:nvSpPr>
            <p:cNvPr id="6" name="Pětiúhelník 5"/>
            <p:cNvSpPr/>
            <p:nvPr/>
          </p:nvSpPr>
          <p:spPr>
            <a:xfrm>
              <a:off x="1287887" y="1313645"/>
              <a:ext cx="2636834" cy="42699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Idea, koncept, know-how</a:t>
              </a:r>
              <a:endParaRPr lang="cs-CZ" dirty="0"/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1287887" y="2036659"/>
              <a:ext cx="10805375" cy="2331391"/>
              <a:chOff x="0" y="3132355"/>
              <a:chExt cx="12192000" cy="2845201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002060"/>
                    </a:solidFill>
                  </a:rPr>
                  <a:t>Akademická obec</a:t>
                </a:r>
                <a:endParaRPr lang="cs-CZ" sz="2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3128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00B050"/>
                    </a:solidFill>
                  </a:rPr>
                  <a:t>Průmysl</a:t>
                </a:r>
                <a:endParaRPr lang="cs-CZ" sz="2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256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Veřejný </a:t>
                </a:r>
                <a:b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sektor</a:t>
                </a:r>
                <a:endParaRPr lang="cs-CZ" sz="2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9384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C00000"/>
                    </a:solidFill>
                  </a:rPr>
                  <a:t>Občanská společnost</a:t>
                </a:r>
                <a:endParaRPr lang="cs-CZ" sz="2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Dvojitá šipka 17"/>
              <p:cNvSpPr/>
              <p:nvPr/>
            </p:nvSpPr>
            <p:spPr>
              <a:xfrm>
                <a:off x="9205008" y="4143057"/>
                <a:ext cx="518297" cy="1007396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7710660" y="3132355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Rezorty</a:t>
                </a:r>
                <a:endParaRPr lang="cs-CZ" sz="13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7718671" y="4118304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Kraje </a:t>
                </a:r>
                <a:b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 krajské organizace</a:t>
                </a:r>
                <a:endParaRPr lang="cs-CZ" sz="13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7710660" y="5104253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Municipality</a:t>
                </a:r>
                <a:endParaRPr lang="cs-CZ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Dvojitá šipka 22"/>
              <p:cNvSpPr/>
              <p:nvPr/>
            </p:nvSpPr>
            <p:spPr>
              <a:xfrm rot="5400000">
                <a:off x="8149999" y="4739793"/>
                <a:ext cx="260722" cy="841564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Pětiúhelník 23"/>
            <p:cNvSpPr/>
            <p:nvPr/>
          </p:nvSpPr>
          <p:spPr>
            <a:xfrm>
              <a:off x="4060132" y="1313645"/>
              <a:ext cx="2636834" cy="42535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Produkt, řešení</a:t>
              </a:r>
              <a:endParaRPr lang="cs-CZ" dirty="0"/>
            </a:p>
          </p:txBody>
        </p:sp>
        <p:sp>
          <p:nvSpPr>
            <p:cNvPr id="25" name="Pětiúhelník 24"/>
            <p:cNvSpPr/>
            <p:nvPr/>
          </p:nvSpPr>
          <p:spPr>
            <a:xfrm>
              <a:off x="6810278" y="1313645"/>
              <a:ext cx="2636834" cy="425354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(Podpora) implementace</a:t>
              </a:r>
              <a:endParaRPr lang="cs-CZ" dirty="0"/>
            </a:p>
          </p:txBody>
        </p:sp>
        <p:sp>
          <p:nvSpPr>
            <p:cNvPr id="26" name="Pětiúhelník 25"/>
            <p:cNvSpPr/>
            <p:nvPr/>
          </p:nvSpPr>
          <p:spPr>
            <a:xfrm>
              <a:off x="9604622" y="1313645"/>
              <a:ext cx="2488640" cy="4253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Koncový uživatel</a:t>
              </a:r>
              <a:endParaRPr lang="cs-CZ" dirty="0"/>
            </a:p>
          </p:txBody>
        </p:sp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74" y="4238526"/>
              <a:ext cx="1196465" cy="1106209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866" y="4326867"/>
              <a:ext cx="1005366" cy="929526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885" y="4378893"/>
              <a:ext cx="1569420" cy="825475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959" y="4326867"/>
              <a:ext cx="1077118" cy="995866"/>
            </a:xfrm>
            <a:prstGeom prst="rect">
              <a:avLst/>
            </a:prstGeom>
          </p:spPr>
        </p:pic>
        <p:sp>
          <p:nvSpPr>
            <p:cNvPr id="31" name="Dvojitá šipka 30"/>
            <p:cNvSpPr/>
            <p:nvPr/>
          </p:nvSpPr>
          <p:spPr>
            <a:xfrm rot="5400000">
              <a:off x="8519772" y="2425480"/>
              <a:ext cx="213639" cy="745851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Dvojitá šipka 31"/>
            <p:cNvSpPr/>
            <p:nvPr/>
          </p:nvSpPr>
          <p:spPr>
            <a:xfrm>
              <a:off x="6613617" y="2873134"/>
              <a:ext cx="459350" cy="825472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3" name="Dvojitá šipka 32"/>
            <p:cNvSpPr/>
            <p:nvPr/>
          </p:nvSpPr>
          <p:spPr>
            <a:xfrm>
              <a:off x="3901498" y="2871094"/>
              <a:ext cx="459350" cy="825472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34" name="Dvojitá šipka 33"/>
          <p:cNvSpPr/>
          <p:nvPr/>
        </p:nvSpPr>
        <p:spPr>
          <a:xfrm flipH="1">
            <a:off x="9122323" y="3221830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Dvojitá šipka 34"/>
          <p:cNvSpPr/>
          <p:nvPr/>
        </p:nvSpPr>
        <p:spPr>
          <a:xfrm rot="16200000" flipV="1">
            <a:off x="8515031" y="2651198"/>
            <a:ext cx="213639" cy="74585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Dvojitá šipka 35"/>
          <p:cNvSpPr/>
          <p:nvPr/>
        </p:nvSpPr>
        <p:spPr>
          <a:xfrm rot="16200000" flipV="1">
            <a:off x="8534087" y="3555059"/>
            <a:ext cx="213639" cy="74585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Dvojitá šipka 36"/>
          <p:cNvSpPr/>
          <p:nvPr/>
        </p:nvSpPr>
        <p:spPr>
          <a:xfrm flipH="1">
            <a:off x="6261828" y="3230124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Dvojitá šipka 37"/>
          <p:cNvSpPr/>
          <p:nvPr/>
        </p:nvSpPr>
        <p:spPr>
          <a:xfrm flipH="1">
            <a:off x="3566611" y="3226997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3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3"/>
          <a:srcRect l="-30" t="388" r="77" b="578"/>
          <a:stretch/>
        </p:blipFill>
        <p:spPr>
          <a:xfrm>
            <a:off x="2946400" y="330199"/>
            <a:ext cx="9245600" cy="5425989"/>
          </a:xfrm>
          <a:prstGeom prst="rect">
            <a:avLst/>
          </a:prstGeom>
        </p:spPr>
      </p:pic>
      <p:sp>
        <p:nvSpPr>
          <p:cNvPr id="35" name="Obdélník 34"/>
          <p:cNvSpPr/>
          <p:nvPr/>
        </p:nvSpPr>
        <p:spPr>
          <a:xfrm>
            <a:off x="1313645" y="796737"/>
            <a:ext cx="6700055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1519706" y="965915"/>
            <a:ext cx="6341594" cy="456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Inovační ekosystém trochu jednodušeji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9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7" y="463640"/>
            <a:ext cx="667125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1661375" y="641146"/>
            <a:ext cx="9876440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 to u 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nás pokulhává na úrovni systému?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296473" y="1670635"/>
            <a:ext cx="10805375" cy="4031090"/>
            <a:chOff x="1287887" y="1313645"/>
            <a:chExt cx="10805375" cy="4031090"/>
          </a:xfrm>
        </p:grpSpPr>
        <p:sp>
          <p:nvSpPr>
            <p:cNvPr id="6" name="Pětiúhelník 5"/>
            <p:cNvSpPr/>
            <p:nvPr/>
          </p:nvSpPr>
          <p:spPr>
            <a:xfrm>
              <a:off x="1287887" y="1313645"/>
              <a:ext cx="2636834" cy="42699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Idea, koncept, know-how</a:t>
              </a:r>
              <a:endParaRPr lang="cs-CZ" dirty="0"/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1287887" y="2036659"/>
              <a:ext cx="10805375" cy="2331391"/>
              <a:chOff x="0" y="3132355"/>
              <a:chExt cx="12192000" cy="2845201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002060"/>
                    </a:solidFill>
                  </a:rPr>
                  <a:t>Akademická obec</a:t>
                </a:r>
                <a:endParaRPr lang="cs-CZ" sz="2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3128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00B050"/>
                    </a:solidFill>
                  </a:rPr>
                  <a:t>Průmysl</a:t>
                </a:r>
                <a:endParaRPr lang="cs-CZ" sz="2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256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Veřejný </a:t>
                </a:r>
                <a:b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sektor</a:t>
                </a:r>
                <a:endParaRPr lang="cs-CZ" sz="2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9384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C00000"/>
                    </a:solidFill>
                  </a:rPr>
                  <a:t>Občanská společnost</a:t>
                </a:r>
                <a:endParaRPr lang="cs-CZ" sz="2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Dvojitá šipka 17"/>
              <p:cNvSpPr/>
              <p:nvPr/>
            </p:nvSpPr>
            <p:spPr>
              <a:xfrm>
                <a:off x="9213020" y="4149363"/>
                <a:ext cx="518297" cy="1007396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7710660" y="3132355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Rezorty</a:t>
                </a:r>
                <a:endParaRPr lang="cs-CZ" sz="13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7718671" y="4118304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Kraje </a:t>
                </a:r>
                <a:b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 krajské organizace</a:t>
                </a:r>
                <a:endParaRPr lang="cs-CZ" sz="13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7710660" y="5104253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Municipality</a:t>
                </a:r>
                <a:endParaRPr lang="cs-CZ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Dvojitá šipka 22"/>
              <p:cNvSpPr/>
              <p:nvPr/>
            </p:nvSpPr>
            <p:spPr>
              <a:xfrm rot="5400000">
                <a:off x="8150100" y="4761915"/>
                <a:ext cx="260722" cy="841564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Pětiúhelník 23"/>
            <p:cNvSpPr/>
            <p:nvPr/>
          </p:nvSpPr>
          <p:spPr>
            <a:xfrm>
              <a:off x="4060132" y="1313645"/>
              <a:ext cx="2636834" cy="42535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Produkt, řešení</a:t>
              </a:r>
              <a:endParaRPr lang="cs-CZ" dirty="0"/>
            </a:p>
          </p:txBody>
        </p:sp>
        <p:sp>
          <p:nvSpPr>
            <p:cNvPr id="25" name="Pětiúhelník 24"/>
            <p:cNvSpPr/>
            <p:nvPr/>
          </p:nvSpPr>
          <p:spPr>
            <a:xfrm>
              <a:off x="6810278" y="1313645"/>
              <a:ext cx="2636834" cy="425354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(Podpora) implementace</a:t>
              </a:r>
              <a:endParaRPr lang="cs-CZ" dirty="0"/>
            </a:p>
          </p:txBody>
        </p:sp>
        <p:sp>
          <p:nvSpPr>
            <p:cNvPr id="26" name="Pětiúhelník 25"/>
            <p:cNvSpPr/>
            <p:nvPr/>
          </p:nvSpPr>
          <p:spPr>
            <a:xfrm>
              <a:off x="9604622" y="1313645"/>
              <a:ext cx="2488640" cy="4253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Koncový uživatel</a:t>
              </a:r>
              <a:endParaRPr lang="cs-CZ" dirty="0"/>
            </a:p>
          </p:txBody>
        </p:sp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74" y="4238526"/>
              <a:ext cx="1196465" cy="1106209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866" y="4326867"/>
              <a:ext cx="1005366" cy="929526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885" y="4378893"/>
              <a:ext cx="1569420" cy="825475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959" y="4326867"/>
              <a:ext cx="1077118" cy="995866"/>
            </a:xfrm>
            <a:prstGeom prst="rect">
              <a:avLst/>
            </a:prstGeom>
          </p:spPr>
        </p:pic>
        <p:sp>
          <p:nvSpPr>
            <p:cNvPr id="31" name="Dvojitá šipka 30"/>
            <p:cNvSpPr/>
            <p:nvPr/>
          </p:nvSpPr>
          <p:spPr>
            <a:xfrm rot="5400000">
              <a:off x="8519772" y="2425480"/>
              <a:ext cx="213639" cy="745851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Dvojitá šipka 31"/>
            <p:cNvSpPr/>
            <p:nvPr/>
          </p:nvSpPr>
          <p:spPr>
            <a:xfrm>
              <a:off x="6629002" y="2870007"/>
              <a:ext cx="459350" cy="825472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3" name="Dvojitá šipka 32"/>
            <p:cNvSpPr/>
            <p:nvPr/>
          </p:nvSpPr>
          <p:spPr>
            <a:xfrm>
              <a:off x="3863603" y="2870007"/>
              <a:ext cx="459350" cy="825472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pic>
        <p:nvPicPr>
          <p:cNvPr id="34" name="Obrázek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88" y="4683857"/>
            <a:ext cx="1038967" cy="707487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68" y="2136612"/>
            <a:ext cx="1038967" cy="707487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693" y="4683857"/>
            <a:ext cx="1038967" cy="70748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891" y="2126177"/>
            <a:ext cx="1038967" cy="70748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884453" y="2183652"/>
            <a:ext cx="260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Vymýšlíme kolo</a:t>
            </a:r>
          </a:p>
          <a:p>
            <a:pPr algn="r"/>
            <a:r>
              <a:rPr lang="cs-CZ" dirty="0" smtClean="0">
                <a:solidFill>
                  <a:srgbClr val="00B050"/>
                </a:solidFill>
              </a:rPr>
              <a:t>(vs. sdílení dobré praxe)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237178" y="5580898"/>
            <a:ext cx="302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Inovace narážejí do zdi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(vs. inovační </a:t>
            </a:r>
            <a:r>
              <a:rPr lang="cs-CZ" dirty="0" smtClean="0">
                <a:solidFill>
                  <a:srgbClr val="00B050"/>
                </a:solidFill>
              </a:rPr>
              <a:t>experimenty firem </a:t>
            </a:r>
            <a:r>
              <a:rPr lang="cs-CZ" dirty="0" smtClean="0">
                <a:solidFill>
                  <a:srgbClr val="00B050"/>
                </a:solidFill>
              </a:rPr>
              <a:t>s municipalitami)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077718" y="2167189"/>
            <a:ext cx="299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Know-how končí v šuplíku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(vs. projektová podpora)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8190707" y="5572201"/>
            <a:ext cx="27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Občan mimo dění</a:t>
            </a:r>
          </a:p>
          <a:p>
            <a:pPr algn="ctr"/>
            <a:r>
              <a:rPr lang="cs-CZ" dirty="0" smtClean="0">
                <a:solidFill>
                  <a:srgbClr val="00B050"/>
                </a:solidFill>
              </a:rPr>
              <a:t>(vs. princip živé laboratoře)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1" name="Dvojitá šipka 40"/>
          <p:cNvSpPr/>
          <p:nvPr/>
        </p:nvSpPr>
        <p:spPr>
          <a:xfrm flipH="1">
            <a:off x="3524643" y="3226997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Dvojitá šipka 41"/>
          <p:cNvSpPr/>
          <p:nvPr/>
        </p:nvSpPr>
        <p:spPr>
          <a:xfrm flipH="1">
            <a:off x="6289732" y="3226997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Dvojitá šipka 42"/>
          <p:cNvSpPr/>
          <p:nvPr/>
        </p:nvSpPr>
        <p:spPr>
          <a:xfrm flipH="1">
            <a:off x="9097653" y="3226997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Dvojitá šipka 43"/>
          <p:cNvSpPr/>
          <p:nvPr/>
        </p:nvSpPr>
        <p:spPr>
          <a:xfrm rot="16200000" flipV="1">
            <a:off x="8542968" y="2665262"/>
            <a:ext cx="213639" cy="74585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Dvojitá šipka 44"/>
          <p:cNvSpPr/>
          <p:nvPr/>
        </p:nvSpPr>
        <p:spPr>
          <a:xfrm rot="16200000" flipV="1">
            <a:off x="8528358" y="3554889"/>
            <a:ext cx="213639" cy="74585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79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28DF0D89C7AE4FBF331767FFFB465E" ma:contentTypeVersion="19" ma:contentTypeDescription="Umožňuje vytvoriť nový dokument." ma:contentTypeScope="" ma:versionID="2dd0c732fc4589296093a78ec70bb387">
  <xsd:schema xmlns:xsd="http://www.w3.org/2001/XMLSchema" xmlns:xs="http://www.w3.org/2001/XMLSchema" xmlns:p="http://schemas.microsoft.com/office/2006/metadata/properties" xmlns:ns2="77a2483a-0ebe-4681-a7e8-26ff3815f90e" xmlns:ns3="34f15e0d-0768-403d-a60c-09574fc21520" targetNamespace="http://schemas.microsoft.com/office/2006/metadata/properties" ma:root="true" ma:fieldsID="dd6f9a5c27e471abdc91996f6f43a4f3" ns2:_="" ns3:_="">
    <xsd:import namespace="77a2483a-0ebe-4681-a7e8-26ff3815f90e"/>
    <xsd:import namespace="34f15e0d-0768-403d-a60c-09574fc21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ozn_x00e1_mkykdokumento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2483a-0ebe-4681-a7e8-26ff3815f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a" ma:readOnly="false" ma:fieldId="{5cf76f15-5ced-4ddc-b409-7134ff3c332f}" ma:taxonomyMulti="true" ma:sspId="823deb3c-b9f3-4fad-b534-fe0741e714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zn_x00e1_mkykdokumentom" ma:index="26" nillable="true" ma:displayName="Poznámky k dokumentom" ma:format="Dropdown" ma:internalName="Pozn_x00e1_mkykdokumento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15e0d-0768-403d-a60c-09574fc21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c9f52b-229b-44c8-8309-d364c7e020a1}" ma:internalName="TaxCatchAll" ma:showField="CatchAllData" ma:web="34f15e0d-0768-403d-a60c-09574fc21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a2483a-0ebe-4681-a7e8-26ff3815f90e">
      <Terms xmlns="http://schemas.microsoft.com/office/infopath/2007/PartnerControls"/>
    </lcf76f155ced4ddcb4097134ff3c332f>
    <TaxCatchAll xmlns="34f15e0d-0768-403d-a60c-09574fc21520" xsi:nil="true"/>
    <Pozn_x00e1_mkykdokumentom xmlns="77a2483a-0ebe-4681-a7e8-26ff3815f90e" xsi:nil="true"/>
  </documentManagement>
</p:properties>
</file>

<file path=customXml/itemProps1.xml><?xml version="1.0" encoding="utf-8"?>
<ds:datastoreItem xmlns:ds="http://schemas.openxmlformats.org/officeDocument/2006/customXml" ds:itemID="{A65CB184-B000-4AD1-90B9-8872B21FC31A}"/>
</file>

<file path=customXml/itemProps2.xml><?xml version="1.0" encoding="utf-8"?>
<ds:datastoreItem xmlns:ds="http://schemas.openxmlformats.org/officeDocument/2006/customXml" ds:itemID="{7035FAE7-952A-4F71-B72B-8B1935C68E11}"/>
</file>

<file path=customXml/itemProps3.xml><?xml version="1.0" encoding="utf-8"?>
<ds:datastoreItem xmlns:ds="http://schemas.openxmlformats.org/officeDocument/2006/customXml" ds:itemID="{39928532-5C99-47CF-AB2B-E1FD48521F5D}"/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326</Words>
  <Application>Microsoft Office PowerPoint</Application>
  <PresentationFormat>Širokoúhlá obrazovka</PresentationFormat>
  <Paragraphs>116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Scheiner</dc:creator>
  <cp:lastModifiedBy>Miroslav Scheiner</cp:lastModifiedBy>
  <cp:revision>44</cp:revision>
  <dcterms:created xsi:type="dcterms:W3CDTF">2024-06-02T08:57:25Z</dcterms:created>
  <dcterms:modified xsi:type="dcterms:W3CDTF">2024-06-15T12:55:43Z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0x0101009528DF0D89C7AE4FBF331767FFFB465E</vt:lpwstr>
  </property>
</Properties>
</file>