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9" r:id="rId6"/>
    <p:sldId id="267" r:id="rId7"/>
    <p:sldId id="266" r:id="rId8"/>
    <p:sldId id="268" r:id="rId9"/>
    <p:sldId id="269" r:id="rId10"/>
    <p:sldId id="265" r:id="rId11"/>
    <p:sldId id="264" r:id="rId12"/>
  </p:sldIdLst>
  <p:sldSz cx="18288000" cy="10288588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uKQ+d7E2nwGeyw5rsajWwd0mM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98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22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78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31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69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>
  <p:cSld name="Címdi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/>
          <p:cNvPicPr preferRelativeResize="0"/>
          <p:nvPr/>
        </p:nvPicPr>
        <p:blipFill rotWithShape="1">
          <a:blip r:embed="rId2">
            <a:alphaModFix/>
          </a:blip>
          <a:srcRect l="137" t="169" r="62843" b="-137"/>
          <a:stretch/>
        </p:blipFill>
        <p:spPr>
          <a:xfrm>
            <a:off x="0" y="0"/>
            <a:ext cx="3811558" cy="10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 txBox="1"/>
          <p:nvPr/>
        </p:nvSpPr>
        <p:spPr>
          <a:xfrm>
            <a:off x="4826782" y="4877612"/>
            <a:ext cx="9359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33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4686300" y="3977501"/>
            <a:ext cx="1272540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0"/>
              <a:buFont typeface="Open Sans"/>
              <a:buNone/>
              <a:defRPr sz="9000" b="1" i="0" u="none" strike="noStrike" cap="none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4686300" y="5195268"/>
            <a:ext cx="127254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  <a:defRPr sz="32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4686300" y="9111320"/>
            <a:ext cx="3911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3"/>
          </p:nvPr>
        </p:nvSpPr>
        <p:spPr>
          <a:xfrm>
            <a:off x="4686300" y="8737135"/>
            <a:ext cx="39116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 b="1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4"/>
          </p:nvPr>
        </p:nvSpPr>
        <p:spPr>
          <a:xfrm>
            <a:off x="8597900" y="9111320"/>
            <a:ext cx="3911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5"/>
          </p:nvPr>
        </p:nvSpPr>
        <p:spPr>
          <a:xfrm>
            <a:off x="8597900" y="8737135"/>
            <a:ext cx="39116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 b="1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>
  <p:cSld name="Cím és tartal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5880100" cy="337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  <a:defRPr sz="5000" b="1" i="0" u="none" strike="noStrike" cap="none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94700" y="662073"/>
            <a:ext cx="9194800" cy="896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4200"/>
              <a:buFont typeface="Open Sans"/>
              <a:buAutoNum type="arabicPeriod"/>
              <a:defRPr b="1">
                <a:solidFill>
                  <a:srgbClr val="00339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>
                <a:solidFill>
                  <a:srgbClr val="0033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l="137" t="169" r="81731" b="-137"/>
          <a:stretch/>
        </p:blipFill>
        <p:spPr>
          <a:xfrm>
            <a:off x="0" y="1"/>
            <a:ext cx="1866900" cy="102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ímdia">
  <p:cSld name="2_Címd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/>
          </a:blip>
          <a:srcRect l="137" t="169" r="62843" b="-137"/>
          <a:stretch/>
        </p:blipFill>
        <p:spPr>
          <a:xfrm>
            <a:off x="0" y="0"/>
            <a:ext cx="3811558" cy="10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/>
          <p:nvPr/>
        </p:nvSpPr>
        <p:spPr>
          <a:xfrm>
            <a:off x="4826782" y="4877612"/>
            <a:ext cx="9359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33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4686300" y="2740011"/>
            <a:ext cx="12725400" cy="240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0"/>
              <a:buFont typeface="Open Sans"/>
              <a:buNone/>
              <a:defRPr sz="9000" b="1" i="0" u="none" strike="noStrike" cap="none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4686300" y="5193776"/>
            <a:ext cx="127254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  <a:defRPr sz="32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4686300" y="693979"/>
            <a:ext cx="3911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4000"/>
              <a:buNone/>
              <a:defRPr sz="4000" b="1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ím és tartalom">
  <p:cSld name="1_Cím és tartal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6121400" cy="23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  <a:defRPr sz="5000" b="1" i="0" u="none" strike="noStrike" cap="none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 l="137" t="169" r="81731" b="-137"/>
          <a:stretch/>
        </p:blipFill>
        <p:spPr>
          <a:xfrm>
            <a:off x="0" y="1"/>
            <a:ext cx="1866900" cy="10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9283700" y="663576"/>
            <a:ext cx="8216900" cy="911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3000"/>
              <a:buNone/>
              <a:defRPr sz="30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2514600" y="3035300"/>
            <a:ext cx="6121400" cy="674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  <a:defRPr sz="32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ím és tartalom">
  <p:cSld name="2_Cím és tartalo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15113000" cy="886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  <a:defRPr sz="5000" b="1" i="0" u="none" strike="noStrike" cap="none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15"/>
          <p:cNvPicPr preferRelativeResize="0"/>
          <p:nvPr/>
        </p:nvPicPr>
        <p:blipFill rotWithShape="1">
          <a:blip r:embed="rId2">
            <a:alphaModFix/>
          </a:blip>
          <a:srcRect l="137" t="169" r="81731" b="-137"/>
          <a:stretch/>
        </p:blipFill>
        <p:spPr>
          <a:xfrm>
            <a:off x="0" y="1"/>
            <a:ext cx="1866900" cy="102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ím és tartalom">
  <p:cSld name="4_Cím és tartal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6121400" cy="23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  <a:defRPr sz="5000" b="1" i="0" u="none" strike="noStrike" cap="none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 l="137" t="169" r="81731" b="-137"/>
          <a:stretch/>
        </p:blipFill>
        <p:spPr>
          <a:xfrm>
            <a:off x="0" y="1"/>
            <a:ext cx="1866900" cy="10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2514600" y="3035300"/>
            <a:ext cx="6121400" cy="674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  <a:defRPr sz="32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>
            <a:spLocks noGrp="1"/>
          </p:cNvSpPr>
          <p:nvPr>
            <p:ph type="pic" idx="2"/>
          </p:nvPr>
        </p:nvSpPr>
        <p:spPr>
          <a:xfrm>
            <a:off x="9283700" y="0"/>
            <a:ext cx="9004300" cy="102885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ím és tartalom">
  <p:cSld name="5_Cím és tartalom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6121400" cy="23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  <a:defRPr sz="5000" b="1" i="0" u="none" strike="noStrike" cap="none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17"/>
          <p:cNvPicPr preferRelativeResize="0"/>
          <p:nvPr/>
        </p:nvPicPr>
        <p:blipFill rotWithShape="1">
          <a:blip r:embed="rId2">
            <a:alphaModFix/>
          </a:blip>
          <a:srcRect l="137" t="169" r="81731" b="-137"/>
          <a:stretch/>
        </p:blipFill>
        <p:spPr>
          <a:xfrm>
            <a:off x="0" y="1"/>
            <a:ext cx="1866900" cy="10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2514600" y="3035300"/>
            <a:ext cx="6121400" cy="674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  <a:defRPr sz="32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>
            <a:spLocks noGrp="1"/>
          </p:cNvSpPr>
          <p:nvPr>
            <p:ph type="pic" idx="2"/>
          </p:nvPr>
        </p:nvSpPr>
        <p:spPr>
          <a:xfrm>
            <a:off x="9283700" y="661988"/>
            <a:ext cx="8343900" cy="730091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9283700" y="7962900"/>
            <a:ext cx="8432800" cy="1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ím és tartalom">
  <p:cSld name="3_Cím és tartalom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7645400" y="584994"/>
            <a:ext cx="10007600" cy="246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  <a:defRPr sz="3200" b="1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/>
          </a:blip>
          <a:srcRect r="32108"/>
          <a:stretch/>
        </p:blipFill>
        <p:spPr>
          <a:xfrm>
            <a:off x="0" y="0"/>
            <a:ext cx="6985000" cy="102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635000" y="590550"/>
            <a:ext cx="5486400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3"/>
          </p:nvPr>
        </p:nvSpPr>
        <p:spPr>
          <a:xfrm>
            <a:off x="7645400" y="3048000"/>
            <a:ext cx="5181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  <a:defRPr sz="25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4"/>
          </p:nvPr>
        </p:nvSpPr>
        <p:spPr>
          <a:xfrm>
            <a:off x="7645400" y="5511006"/>
            <a:ext cx="10007600" cy="246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  <a:defRPr sz="2500" b="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5"/>
          </p:nvPr>
        </p:nvSpPr>
        <p:spPr>
          <a:xfrm>
            <a:off x="7645400" y="3594100"/>
            <a:ext cx="5181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  <a:defRPr sz="25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6"/>
          </p:nvPr>
        </p:nvSpPr>
        <p:spPr>
          <a:xfrm>
            <a:off x="7645400" y="4145756"/>
            <a:ext cx="5181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  <a:defRPr sz="25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7"/>
          </p:nvPr>
        </p:nvSpPr>
        <p:spPr>
          <a:xfrm>
            <a:off x="12827000" y="3048000"/>
            <a:ext cx="482600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  <a:defRPr sz="2500">
                <a:solidFill>
                  <a:srgbClr val="00339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4684542" y="917256"/>
            <a:ext cx="12153118" cy="84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dt" idx="10"/>
          </p:nvPr>
        </p:nvSpPr>
        <p:spPr>
          <a:xfrm>
            <a:off x="5233182" y="8719103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9347982" y="8719103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fecova@mirri.gov.s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title"/>
          </p:nvPr>
        </p:nvSpPr>
        <p:spPr>
          <a:xfrm>
            <a:off x="4581950" y="3757585"/>
            <a:ext cx="127254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000"/>
              <a:buFont typeface="Open Sans"/>
              <a:buNone/>
            </a:pPr>
            <a:r>
              <a:rPr lang="en-GB" dirty="0" err="1"/>
              <a:t>Národný</a:t>
            </a:r>
            <a:r>
              <a:rPr lang="en-GB" dirty="0"/>
              <a:t> workshop</a:t>
            </a:r>
            <a:endParaRPr dirty="0"/>
          </a:p>
        </p:txBody>
      </p:sp>
      <p:sp>
        <p:nvSpPr>
          <p:cNvPr id="65" name="Google Shape;65;p1"/>
          <p:cNvSpPr txBox="1">
            <a:spLocks noGrp="1"/>
          </p:cNvSpPr>
          <p:nvPr>
            <p:ph type="body" idx="1"/>
          </p:nvPr>
        </p:nvSpPr>
        <p:spPr>
          <a:xfrm>
            <a:off x="4581950" y="5149059"/>
            <a:ext cx="127254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</a:pPr>
            <a:r>
              <a:rPr lang="en-GB" sz="3600" dirty="0" err="1" smtClean="0"/>
              <a:t>PilotInnCities</a:t>
            </a:r>
            <a:endParaRPr lang="sk-SK" sz="3600" dirty="0" smtClean="0"/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</a:pPr>
            <a:r>
              <a:rPr lang="sk-SK" sz="3600" dirty="0" smtClean="0"/>
              <a:t>Pilotné inovačné ekosystémy pre inteligentné mestá</a:t>
            </a:r>
            <a:endParaRPr sz="3600" dirty="0"/>
          </a:p>
        </p:txBody>
      </p:sp>
      <p:pic>
        <p:nvPicPr>
          <p:cNvPr id="66" name="Google Shape;6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950" y="186275"/>
            <a:ext cx="5504625" cy="180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449" y="8400150"/>
            <a:ext cx="5129626" cy="11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87" y="8183532"/>
            <a:ext cx="1610435" cy="1610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6121400" cy="23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sk-SK" dirty="0" smtClean="0"/>
              <a:t>Výstupy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2514600" y="1477782"/>
            <a:ext cx="12579824" cy="784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600" lvl="0" indent="-457200">
              <a:spcBef>
                <a:spcPts val="0"/>
              </a:spcBef>
              <a:buSzPts val="2400"/>
              <a:buAutoNum type="arabicPeriod"/>
            </a:pPr>
            <a:r>
              <a:rPr lang="sk-SK" sz="2400" dirty="0" smtClean="0"/>
              <a:t>Počet organizácií spolupracujúcich nadnárodne s cieľom podporiť kolaboráciu </a:t>
            </a:r>
            <a:r>
              <a:rPr lang="sk-SK" sz="2400" dirty="0" err="1" smtClean="0"/>
              <a:t>stakeholderov</a:t>
            </a:r>
            <a:r>
              <a:rPr lang="sk-SK" sz="2400" dirty="0" smtClean="0"/>
              <a:t> inovačného ekosystému naprieč sektormi (</a:t>
            </a:r>
            <a:r>
              <a:rPr lang="sk-SK" sz="2400" dirty="0" err="1" smtClean="0"/>
              <a:t>quadruple</a:t>
            </a:r>
            <a:r>
              <a:rPr lang="sk-SK" sz="2400" dirty="0" smtClean="0"/>
              <a:t> </a:t>
            </a:r>
            <a:r>
              <a:rPr lang="sk-SK" sz="2400" dirty="0" err="1" smtClean="0"/>
              <a:t>helix</a:t>
            </a:r>
            <a:r>
              <a:rPr lang="sk-SK" sz="2400" dirty="0" smtClean="0"/>
              <a:t>) -19</a:t>
            </a:r>
          </a:p>
          <a:p>
            <a:pPr marL="609600" lvl="0" indent="-457200">
              <a:spcBef>
                <a:spcPts val="0"/>
              </a:spcBef>
              <a:buSzPts val="2400"/>
              <a:buAutoNum type="arabicPeriod"/>
            </a:pPr>
            <a:endParaRPr lang="sk-SK" sz="2400" dirty="0" smtClean="0"/>
          </a:p>
          <a:p>
            <a:pPr marL="609600" indent="-457200">
              <a:spcBef>
                <a:spcPts val="0"/>
              </a:spcBef>
              <a:buSzPts val="2400"/>
              <a:buFont typeface="Arial"/>
              <a:buAutoNum type="arabicPeriod"/>
            </a:pPr>
            <a:r>
              <a:rPr lang="sk-SK" sz="2400" dirty="0"/>
              <a:t>Metodika agilného pilotovania </a:t>
            </a:r>
            <a:r>
              <a:rPr lang="sk-SK" sz="2400" dirty="0" err="1"/>
              <a:t>smart</a:t>
            </a:r>
            <a:r>
              <a:rPr lang="sk-SK" sz="2400" dirty="0"/>
              <a:t> inovatívnych riešení - 1</a:t>
            </a:r>
          </a:p>
          <a:p>
            <a:pPr marL="609600" indent="-457200">
              <a:spcBef>
                <a:spcPts val="0"/>
              </a:spcBef>
              <a:buSzPts val="2400"/>
              <a:buFont typeface="Arial"/>
              <a:buAutoNum type="arabicPeriod"/>
            </a:pPr>
            <a:endParaRPr lang="sk-SK" sz="2400" dirty="0"/>
          </a:p>
          <a:p>
            <a:pPr marL="609600" indent="-457200">
              <a:spcBef>
                <a:spcPts val="0"/>
              </a:spcBef>
              <a:buSzPts val="2400"/>
              <a:buFont typeface="Arial"/>
              <a:buAutoNum type="arabicPeriod"/>
            </a:pPr>
            <a:r>
              <a:rPr lang="sk-SK" sz="2400" dirty="0"/>
              <a:t>Pilotné projekty realizované s využitím metódy agilného pilotovania zamerané na implementáciu </a:t>
            </a:r>
            <a:r>
              <a:rPr lang="sk-SK" sz="2400" dirty="0" err="1"/>
              <a:t>smart</a:t>
            </a:r>
            <a:r>
              <a:rPr lang="sk-SK" sz="2400" dirty="0"/>
              <a:t> city inovatívnych riešení v samospráve </a:t>
            </a:r>
          </a:p>
          <a:p>
            <a:pPr marL="152400" indent="0">
              <a:spcBef>
                <a:spcPts val="0"/>
              </a:spcBef>
              <a:buSzPts val="2400"/>
            </a:pPr>
            <a:r>
              <a:rPr lang="sk-SK" sz="2400" dirty="0"/>
              <a:t>	– 4 až 8 v každej krajine</a:t>
            </a:r>
          </a:p>
          <a:p>
            <a:pPr marL="609600" indent="-457200">
              <a:spcBef>
                <a:spcPts val="0"/>
              </a:spcBef>
              <a:buSzPts val="2400"/>
              <a:buFont typeface="Arial"/>
              <a:buAutoNum type="arabicPeriod"/>
            </a:pPr>
            <a:endParaRPr lang="sk-SK" sz="2400" dirty="0"/>
          </a:p>
          <a:p>
            <a:pPr marL="531813" indent="-379413">
              <a:spcBef>
                <a:spcPts val="0"/>
              </a:spcBef>
              <a:buSzPts val="2400"/>
            </a:pPr>
            <a:r>
              <a:rPr lang="sk-SK" sz="2400" dirty="0"/>
              <a:t>4.  </a:t>
            </a:r>
            <a:r>
              <a:rPr lang="sk-SK" sz="2400" dirty="0" smtClean="0"/>
              <a:t>Akčný </a:t>
            </a:r>
            <a:r>
              <a:rPr lang="sk-SK" sz="2400" dirty="0"/>
              <a:t>plán na prijatie metodiky agilného pilotovania </a:t>
            </a:r>
            <a:r>
              <a:rPr lang="sk-SK" sz="2400" dirty="0" smtClean="0"/>
              <a:t>na národnej úrovni </a:t>
            </a:r>
            <a:r>
              <a:rPr lang="sk-SK" sz="2400" dirty="0"/>
              <a:t>– </a:t>
            </a:r>
            <a:r>
              <a:rPr lang="sk-SK" sz="2400" dirty="0" smtClean="0"/>
              <a:t> zavádzanie </a:t>
            </a:r>
            <a:r>
              <a:rPr lang="sk-SK" sz="2400" dirty="0"/>
              <a:t>a škálovanie </a:t>
            </a:r>
            <a:r>
              <a:rPr lang="sk-SK" sz="2400" dirty="0" err="1"/>
              <a:t>smart</a:t>
            </a:r>
            <a:r>
              <a:rPr lang="sk-SK" sz="2400" dirty="0"/>
              <a:t> city inovácií</a:t>
            </a:r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lang="sk-SK" sz="2400" dirty="0" smtClean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lang="sk-SK" sz="2400" dirty="0" smtClean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sz="2400" dirty="0"/>
          </a:p>
        </p:txBody>
      </p:sp>
      <p:pic>
        <p:nvPicPr>
          <p:cNvPr id="6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15325"/>
            <a:ext cx="4355374" cy="1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46" y="243381"/>
            <a:ext cx="4396993" cy="10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body" idx="1"/>
          </p:nvPr>
        </p:nvSpPr>
        <p:spPr>
          <a:xfrm>
            <a:off x="7645400" y="584994"/>
            <a:ext cx="10007600" cy="246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</a:pPr>
            <a:r>
              <a:rPr lang="sk-SK" dirty="0" smtClean="0"/>
              <a:t>Ďakujem za pozornosť</a:t>
            </a:r>
            <a:endParaRPr dirty="0"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4"/>
          </p:nvPr>
        </p:nvSpPr>
        <p:spPr>
          <a:xfrm>
            <a:off x="7642746" y="5254388"/>
            <a:ext cx="8843750" cy="32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</a:pPr>
            <a:r>
              <a:rPr lang="sk-SK" sz="4100" b="1" dirty="0" smtClean="0"/>
              <a:t>Kontakt: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</a:pPr>
            <a:endParaRPr lang="sk-SK" b="1" dirty="0" smtClean="0"/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</a:pPr>
            <a:r>
              <a:rPr lang="sk-SK" sz="3200" dirty="0" smtClean="0"/>
              <a:t>Zuzana Fečová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</a:pPr>
            <a:r>
              <a:rPr lang="sk-SK" sz="3200" dirty="0" smtClean="0"/>
              <a:t>Projektový manažér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</a:pPr>
            <a:r>
              <a:rPr lang="sk-SK" sz="3200" dirty="0" smtClean="0">
                <a:hlinkClick r:id="rId3"/>
              </a:rPr>
              <a:t>zuzana.fecova@mirri.gov.sk</a:t>
            </a:r>
            <a:endParaRPr lang="sk-SK" sz="3200" dirty="0" smtClean="0"/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</a:pPr>
            <a:r>
              <a:rPr lang="sk-SK" sz="3200" dirty="0" smtClean="0"/>
              <a:t>+421 904 219 227</a:t>
            </a: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00"/>
              <a:buNone/>
            </a:pPr>
            <a:r>
              <a:rPr lang="sk-SK" sz="3200" dirty="0" smtClean="0"/>
              <a:t>Ministerstvo investícií, regionálneho rozvoja a informatizácie SR</a:t>
            </a:r>
            <a:endParaRPr sz="3200" dirty="0"/>
          </a:p>
        </p:txBody>
      </p:sp>
      <p:pic>
        <p:nvPicPr>
          <p:cNvPr id="11" name="Google Shape;74;p2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400" y="8337243"/>
            <a:ext cx="5181600" cy="169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816497"/>
            <a:ext cx="5354452" cy="3011879"/>
          </a:xfrm>
          <a:prstGeom prst="rect">
            <a:avLst/>
          </a:prstGeom>
        </p:spPr>
      </p:pic>
      <p:sp>
        <p:nvSpPr>
          <p:cNvPr id="15" name="Google Shape;126;p9"/>
          <p:cNvSpPr txBox="1">
            <a:spLocks noGrp="1"/>
          </p:cNvSpPr>
          <p:nvPr>
            <p:ph type="body" idx="1"/>
          </p:nvPr>
        </p:nvSpPr>
        <p:spPr>
          <a:xfrm>
            <a:off x="2137100" y="2079424"/>
            <a:ext cx="2615441" cy="76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200"/>
              <a:buNone/>
            </a:pPr>
            <a:r>
              <a:rPr lang="sk-SK" sz="3600" dirty="0" smtClean="0">
                <a:solidFill>
                  <a:schemeClr val="bg1"/>
                </a:solidFill>
              </a:rPr>
              <a:t>Dotazník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26" y="3048000"/>
            <a:ext cx="4492590" cy="4492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2153364" y="4942307"/>
            <a:ext cx="58800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en-GB" dirty="0" err="1"/>
              <a:t>Partneri</a:t>
            </a:r>
            <a:r>
              <a:rPr lang="en-GB" dirty="0"/>
              <a:t> SK: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7823753" y="5136271"/>
            <a:ext cx="10059000" cy="3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smtClean="0"/>
              <a:t>M</a:t>
            </a:r>
            <a:r>
              <a:rPr lang="sk-SK" b="0" dirty="0" smtClean="0"/>
              <a:t>IRRI SR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 dirty="0" err="1"/>
              <a:t>Združenie</a:t>
            </a:r>
            <a:r>
              <a:rPr lang="en-GB" b="0" dirty="0"/>
              <a:t> </a:t>
            </a:r>
            <a:r>
              <a:rPr lang="en-GB" b="0" dirty="0" err="1"/>
              <a:t>miest</a:t>
            </a:r>
            <a:r>
              <a:rPr lang="en-GB" b="0" dirty="0"/>
              <a:t> a </a:t>
            </a:r>
            <a:r>
              <a:rPr lang="en-GB" b="0" dirty="0" err="1"/>
              <a:t>obcí</a:t>
            </a:r>
            <a:r>
              <a:rPr lang="en-GB" b="0" dirty="0"/>
              <a:t> </a:t>
            </a:r>
            <a:r>
              <a:rPr lang="en-GB" b="0" dirty="0" err="1"/>
              <a:t>Slovenska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 dirty="0" err="1"/>
              <a:t>Asociovaný</a:t>
            </a:r>
            <a:r>
              <a:rPr lang="en-GB" b="0" dirty="0"/>
              <a:t> partner: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b="0" dirty="0" err="1"/>
              <a:t>Úrad</a:t>
            </a:r>
            <a:r>
              <a:rPr lang="en-GB" b="0" dirty="0"/>
              <a:t> pre </a:t>
            </a:r>
            <a:r>
              <a:rPr lang="en-GB" b="0" dirty="0" err="1"/>
              <a:t>verejné</a:t>
            </a:r>
            <a:r>
              <a:rPr lang="en-GB" b="0" dirty="0"/>
              <a:t> </a:t>
            </a:r>
            <a:r>
              <a:rPr lang="en-GB" b="0" dirty="0" err="1"/>
              <a:t>obstarávanie</a:t>
            </a:r>
            <a:r>
              <a:rPr lang="en-GB" b="0" dirty="0"/>
              <a:t> SR</a:t>
            </a:r>
            <a:endParaRPr b="0" dirty="0"/>
          </a:p>
        </p:txBody>
      </p:sp>
      <p:pic>
        <p:nvPicPr>
          <p:cNvPr id="74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15325"/>
            <a:ext cx="4355374" cy="14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2264200" y="1719761"/>
            <a:ext cx="58800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en-GB" dirty="0"/>
              <a:t>Gestor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en-GB" dirty="0" err="1"/>
              <a:t>projektu</a:t>
            </a:r>
            <a:r>
              <a:rPr lang="en-GB" dirty="0"/>
              <a:t>:</a:t>
            </a:r>
            <a:endParaRPr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7854600" y="2525722"/>
            <a:ext cx="104334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Ministerstvo</a:t>
            </a:r>
            <a:r>
              <a:rPr lang="en-GB" b="0" dirty="0"/>
              <a:t> </a:t>
            </a:r>
            <a:r>
              <a:rPr lang="en-GB" b="0" dirty="0" err="1"/>
              <a:t>průmyslu</a:t>
            </a:r>
            <a:r>
              <a:rPr lang="en-GB" b="0" dirty="0"/>
              <a:t> a </a:t>
            </a:r>
            <a:r>
              <a:rPr lang="en-GB" b="0" dirty="0" err="1"/>
              <a:t>obchodu</a:t>
            </a:r>
            <a:r>
              <a:rPr lang="en-GB" b="0" dirty="0"/>
              <a:t> ČR</a:t>
            </a:r>
            <a:endParaRPr b="0" dirty="0"/>
          </a:p>
          <a:p>
            <a:pPr marL="74295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  <p:pic>
        <p:nvPicPr>
          <p:cNvPr id="13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2376054" y="1651024"/>
            <a:ext cx="14068632" cy="817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k-SK" dirty="0" smtClean="0"/>
              <a:t>Špecifické ciele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4000" b="0" dirty="0" smtClean="0"/>
              <a:t>1. Podpora spolupráce </a:t>
            </a:r>
            <a:r>
              <a:rPr lang="sk-SK" sz="4000" b="0" dirty="0" err="1" smtClean="0"/>
              <a:t>stakeholderov</a:t>
            </a:r>
            <a:r>
              <a:rPr lang="sk-SK" sz="4000" b="0" dirty="0" smtClean="0"/>
              <a:t> v oblasti </a:t>
            </a:r>
            <a:r>
              <a:rPr lang="sk-SK" sz="4000" b="0" dirty="0" err="1" smtClean="0"/>
              <a:t>Smart</a:t>
            </a:r>
            <a:r>
              <a:rPr lang="sk-SK" sz="4000" b="0" dirty="0" smtClean="0"/>
              <a:t> City  naprieč sektormi</a:t>
            </a:r>
            <a:br>
              <a:rPr lang="sk-SK" sz="4000" b="0" dirty="0" smtClean="0"/>
            </a:br>
            <a:r>
              <a:rPr lang="sk-SK" sz="4000" b="0" dirty="0"/>
              <a:t/>
            </a:r>
            <a:br>
              <a:rPr lang="sk-SK" sz="4000" b="0" dirty="0"/>
            </a:br>
            <a:r>
              <a:rPr lang="sk-SK" sz="4000" b="0" dirty="0" smtClean="0"/>
              <a:t>2. Návrh </a:t>
            </a:r>
            <a:r>
              <a:rPr lang="sk-SK" sz="4000" b="0" dirty="0"/>
              <a:t>a overenie metodiky agilného pilotovania pre </a:t>
            </a:r>
            <a:r>
              <a:rPr lang="sk-SK" sz="4000" b="0" dirty="0" smtClean="0"/>
              <a:t> Dunajský </a:t>
            </a:r>
            <a:r>
              <a:rPr lang="sk-SK" sz="4000" b="0" dirty="0"/>
              <a:t>región </a:t>
            </a:r>
            <a:r>
              <a:rPr lang="sk-SK" sz="4000" b="0" dirty="0" smtClean="0"/>
              <a:t/>
            </a:r>
            <a:br>
              <a:rPr lang="sk-SK" sz="4000" b="0" dirty="0" smtClean="0"/>
            </a:br>
            <a:r>
              <a:rPr lang="sk-SK" sz="4000" b="0" dirty="0"/>
              <a:t/>
            </a:r>
            <a:br>
              <a:rPr lang="sk-SK" sz="4000" b="0" dirty="0"/>
            </a:br>
            <a:r>
              <a:rPr lang="sk-SK" sz="4000" b="0" dirty="0" smtClean="0"/>
              <a:t>3. Vytvorenie </a:t>
            </a:r>
            <a:r>
              <a:rPr lang="sk-SK" sz="4000" b="0" dirty="0"/>
              <a:t>základov pre prijatie agilného pilotovania </a:t>
            </a:r>
            <a:r>
              <a:rPr lang="sk-SK" sz="4000" b="0" dirty="0" smtClean="0"/>
              <a:t/>
            </a:r>
            <a:br>
              <a:rPr lang="sk-SK" sz="4000" b="0" dirty="0" smtClean="0"/>
            </a:br>
            <a:r>
              <a:rPr lang="sk-SK" sz="4000" b="0" dirty="0" smtClean="0"/>
              <a:t>na regionálnej a národnej úrovni</a:t>
            </a:r>
            <a:endParaRPr sz="4000" b="0" dirty="0"/>
          </a:p>
        </p:txBody>
      </p:sp>
      <p:pic>
        <p:nvPicPr>
          <p:cNvPr id="6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2383971" y="489675"/>
            <a:ext cx="15439571" cy="890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623888"/>
            <a:r>
              <a:rPr lang="sk-SK" dirty="0"/>
              <a:t>Cieľové </a:t>
            </a:r>
            <a:r>
              <a:rPr lang="sk-SK" dirty="0" smtClean="0"/>
              <a:t>skupiny a výhody</a:t>
            </a:r>
            <a:br>
              <a:rPr lang="sk-SK" dirty="0" smtClean="0"/>
            </a:br>
            <a:r>
              <a:rPr lang="sk-SK" sz="4000" dirty="0"/>
              <a:t/>
            </a:r>
            <a:br>
              <a:rPr lang="sk-SK" sz="4000" dirty="0"/>
            </a:br>
            <a:r>
              <a:rPr lang="sk-SK" sz="3200" dirty="0"/>
              <a:t>1. </a:t>
            </a:r>
            <a:r>
              <a:rPr lang="sk-SK" sz="3200" dirty="0" smtClean="0"/>
              <a:t>Samosprávy </a:t>
            </a:r>
            <a:r>
              <a:rPr lang="sk-SK" sz="3600" b="0" dirty="0" smtClean="0"/>
              <a:t/>
            </a:r>
            <a:br>
              <a:rPr lang="sk-SK" sz="3600" b="0" dirty="0" smtClean="0"/>
            </a:br>
            <a:r>
              <a:rPr lang="sk-SK" sz="3200" b="0" dirty="0" smtClean="0"/>
              <a:t>	</a:t>
            </a:r>
            <a:r>
              <a:rPr lang="sk-SK" sz="2800" b="0" dirty="0"/>
              <a:t>- </a:t>
            </a:r>
            <a:r>
              <a:rPr lang="sk-SK" sz="2800" b="0" dirty="0" smtClean="0"/>
              <a:t>finančná (2000 – 20 000 EUR) </a:t>
            </a:r>
            <a:r>
              <a:rPr lang="sk-SK" sz="2800" b="0" dirty="0"/>
              <a:t>a nefinančná </a:t>
            </a:r>
            <a:r>
              <a:rPr lang="sk-SK" sz="2800" b="0" dirty="0" smtClean="0"/>
              <a:t>podpora pri zavádzaní pilotných riešení 	na ich území s aktívnym zapojením kapacít</a:t>
            </a:r>
            <a:br>
              <a:rPr lang="sk-SK" sz="2800" b="0" dirty="0" smtClean="0"/>
            </a:br>
            <a:r>
              <a:rPr lang="sk-SK" sz="2800" b="0" dirty="0"/>
              <a:t> 	</a:t>
            </a:r>
            <a:r>
              <a:rPr lang="sk-SK" sz="2800" b="0" dirty="0" smtClean="0"/>
              <a:t>- možnosť stať sa priekopníkom a príkladom dobrej praxe </a:t>
            </a:r>
            <a:r>
              <a:rPr lang="sk-SK" sz="3600" b="0" dirty="0" smtClean="0"/>
              <a:t/>
            </a:r>
            <a:br>
              <a:rPr lang="sk-SK" sz="3600" b="0" dirty="0" smtClean="0"/>
            </a:br>
            <a:r>
              <a:rPr lang="sk-SK" sz="3600" b="0" dirty="0"/>
              <a:t/>
            </a:r>
            <a:br>
              <a:rPr lang="sk-SK" sz="3600" b="0" dirty="0"/>
            </a:br>
            <a:r>
              <a:rPr lang="sk-SK" sz="3200" dirty="0" smtClean="0"/>
              <a:t>2. MSP (dodávatelia inovatívnych riešení)</a:t>
            </a:r>
            <a:r>
              <a:rPr lang="sk-SK" sz="3600" b="0" dirty="0" smtClean="0"/>
              <a:t/>
            </a:r>
            <a:br>
              <a:rPr lang="sk-SK" sz="3600" b="0" dirty="0" smtClean="0"/>
            </a:br>
            <a:r>
              <a:rPr lang="sk-SK" sz="3200" b="0" dirty="0" smtClean="0"/>
              <a:t>	</a:t>
            </a:r>
            <a:r>
              <a:rPr lang="sk-SK" sz="2800" b="0" dirty="0" smtClean="0"/>
              <a:t>- nové príležitosti pre testovanie v reálnom prostredí a škálovanie </a:t>
            </a:r>
            <a:br>
              <a:rPr lang="sk-SK" sz="2800" b="0" dirty="0" smtClean="0"/>
            </a:br>
            <a:r>
              <a:rPr lang="sk-SK" sz="2800" b="0" dirty="0"/>
              <a:t>	</a:t>
            </a:r>
            <a:r>
              <a:rPr lang="sk-SK" sz="2800" b="0" dirty="0" smtClean="0"/>
              <a:t>- odbúravanie bariér spolupráce </a:t>
            </a:r>
            <a:r>
              <a:rPr lang="sk-SK" sz="3600" b="0" dirty="0" smtClean="0"/>
              <a:t/>
            </a:r>
            <a:br>
              <a:rPr lang="sk-SK" sz="3600" b="0" dirty="0" smtClean="0"/>
            </a:br>
            <a:r>
              <a:rPr lang="sk-SK" sz="3600" b="0" dirty="0"/>
              <a:t/>
            </a:r>
            <a:br>
              <a:rPr lang="sk-SK" sz="3600" b="0" dirty="0"/>
            </a:br>
            <a:r>
              <a:rPr lang="sk-SK" sz="3200" dirty="0" smtClean="0"/>
              <a:t>3. Národné a regionálne verejné autority</a:t>
            </a:r>
            <a:r>
              <a:rPr lang="sk-SK" sz="3600" b="0" dirty="0" smtClean="0"/>
              <a:t/>
            </a:r>
            <a:br>
              <a:rPr lang="sk-SK" sz="3600" b="0" dirty="0" smtClean="0"/>
            </a:br>
            <a:r>
              <a:rPr lang="sk-SK" sz="2800" b="0" dirty="0" smtClean="0"/>
              <a:t>	- </a:t>
            </a:r>
            <a:r>
              <a:rPr lang="sk-SK" sz="2800" b="0" dirty="0"/>
              <a:t>usmernenia pre udržateľnú, dlhodobú podporu prijímania </a:t>
            </a:r>
            <a:r>
              <a:rPr lang="sk-SK" sz="2800" b="0" dirty="0" smtClean="0"/>
              <a:t>a škálovania inovácií 	prostredníctvom </a:t>
            </a:r>
            <a:r>
              <a:rPr lang="sk-SK" sz="2800" b="0" dirty="0"/>
              <a:t>agilného </a:t>
            </a:r>
            <a:r>
              <a:rPr lang="sk-SK" sz="2800" b="0" dirty="0" smtClean="0"/>
              <a:t>pilotovania</a:t>
            </a:r>
            <a:br>
              <a:rPr lang="sk-SK" sz="2800" b="0" dirty="0" smtClean="0"/>
            </a:br>
            <a:r>
              <a:rPr lang="sk-SK" sz="2800" b="0" dirty="0"/>
              <a:t>	</a:t>
            </a:r>
            <a:r>
              <a:rPr lang="sk-SK" sz="2800" b="0" dirty="0" smtClean="0"/>
              <a:t>- podpora pri tvorbe národných a regionálnych pilotných programov</a:t>
            </a:r>
            <a:br>
              <a:rPr lang="sk-SK" sz="2800" b="0" dirty="0" smtClean="0"/>
            </a:br>
            <a:r>
              <a:rPr lang="sk-SK" sz="3200" b="0" dirty="0" smtClean="0"/>
              <a:t/>
            </a:r>
            <a:br>
              <a:rPr lang="sk-SK" sz="3200" b="0" dirty="0" smtClean="0"/>
            </a:br>
            <a:r>
              <a:rPr lang="sk-SK" sz="3200" dirty="0"/>
              <a:t>4. </a:t>
            </a:r>
            <a:r>
              <a:rPr lang="sk-SK" sz="3200" dirty="0" smtClean="0"/>
              <a:t>Poskytovatelia infraštruktúry a (verejných) služieb, záujmové združenia</a:t>
            </a:r>
            <a:r>
              <a:rPr lang="sk-SK" sz="3600" b="0" dirty="0" smtClean="0"/>
              <a:t/>
            </a:r>
            <a:br>
              <a:rPr lang="sk-SK" sz="3600" b="0" dirty="0" smtClean="0"/>
            </a:br>
            <a:r>
              <a:rPr lang="sk-SK" sz="2800" b="0" dirty="0" smtClean="0"/>
              <a:t>	- aktívne zapojenie do implementácie pilotných projektov v testovacom prostredí</a:t>
            </a:r>
            <a:r>
              <a:rPr lang="sk-SK" sz="3200" b="0" dirty="0" smtClean="0"/>
              <a:t/>
            </a:r>
            <a:br>
              <a:rPr lang="sk-SK" sz="3200" b="0" dirty="0" smtClean="0"/>
            </a:br>
            <a:endParaRPr sz="3200" b="0" dirty="0"/>
          </a:p>
        </p:txBody>
      </p:sp>
      <p:pic>
        <p:nvPicPr>
          <p:cNvPr id="6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982" y="8703170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6121400" cy="23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sk-SK" dirty="0" smtClean="0"/>
              <a:t>Aktivity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2514600" y="2536080"/>
            <a:ext cx="13958248" cy="657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r>
              <a:rPr lang="sk-SK" sz="2800" b="1" dirty="0" smtClean="0"/>
              <a:t>Mapovanie</a:t>
            </a:r>
            <a:r>
              <a:rPr lang="sk-SK" sz="2800" dirty="0" smtClean="0"/>
              <a:t> </a:t>
            </a:r>
            <a:r>
              <a:rPr lang="sk-SK" sz="2800" dirty="0" err="1" smtClean="0"/>
              <a:t>stakeholderov</a:t>
            </a:r>
            <a:r>
              <a:rPr lang="sk-SK" sz="2800" dirty="0" smtClean="0"/>
              <a:t> v oblasti SCR a analýza súčasnej situácie (</a:t>
            </a:r>
            <a:r>
              <a:rPr lang="sk-SK" sz="2800" dirty="0" err="1" smtClean="0"/>
              <a:t>quadruple</a:t>
            </a:r>
            <a:r>
              <a:rPr lang="sk-SK" sz="2800" dirty="0" smtClean="0"/>
              <a:t> </a:t>
            </a:r>
            <a:r>
              <a:rPr lang="sk-SK" sz="2800" dirty="0" err="1" smtClean="0"/>
              <a:t>helix</a:t>
            </a:r>
            <a:r>
              <a:rPr lang="sk-SK" sz="2800" dirty="0" smtClean="0"/>
              <a:t>)</a:t>
            </a:r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lang="sk-SK" sz="2800" dirty="0" smtClean="0"/>
          </a:p>
          <a:p>
            <a:pPr marL="609600" lvl="0" indent="-457200"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sk-SK" sz="2800" dirty="0" smtClean="0"/>
              <a:t>Zapojenie národných </a:t>
            </a:r>
            <a:r>
              <a:rPr lang="sk-SK" sz="2800" dirty="0"/>
              <a:t>pracovných/expertných skupín </a:t>
            </a:r>
            <a:r>
              <a:rPr lang="sk-SK" sz="2800" dirty="0" smtClean="0"/>
              <a:t>pre oblasť SCR do spoločného rozvoja </a:t>
            </a:r>
            <a:r>
              <a:rPr lang="sk-SK" sz="2800" dirty="0"/>
              <a:t>a </a:t>
            </a:r>
            <a:r>
              <a:rPr lang="sk-SK" sz="2800" dirty="0" smtClean="0"/>
              <a:t>implementácie </a:t>
            </a:r>
            <a:r>
              <a:rPr lang="sk-SK" sz="2800" dirty="0"/>
              <a:t>agilného </a:t>
            </a:r>
            <a:r>
              <a:rPr lang="sk-SK" sz="2800" dirty="0" smtClean="0"/>
              <a:t>pilotovania (workshop)</a:t>
            </a:r>
          </a:p>
          <a:p>
            <a:pPr marL="609600" lvl="0" indent="-457200">
              <a:spcBef>
                <a:spcPts val="0"/>
              </a:spcBef>
              <a:buSzPts val="2400"/>
              <a:buFont typeface="+mj-lt"/>
              <a:buAutoNum type="arabicPeriod"/>
            </a:pPr>
            <a:endParaRPr lang="sk-SK" sz="2800" dirty="0"/>
          </a:p>
          <a:p>
            <a:pPr marL="609600" lvl="0" indent="-457200"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sk-SK" sz="2800" dirty="0"/>
              <a:t>Návrh </a:t>
            </a:r>
            <a:r>
              <a:rPr lang="sk-SK" sz="2800" b="1" dirty="0" smtClean="0"/>
              <a:t>metodiky</a:t>
            </a:r>
            <a:r>
              <a:rPr lang="sk-SK" sz="2800" dirty="0" smtClean="0"/>
              <a:t> agilného pilotovania SCR riešení (aktívne zapojenie expertov) </a:t>
            </a:r>
          </a:p>
          <a:p>
            <a:pPr marL="609600" lvl="0" indent="-457200">
              <a:spcBef>
                <a:spcPts val="0"/>
              </a:spcBef>
              <a:buSzPts val="2400"/>
              <a:buFont typeface="+mj-lt"/>
              <a:buAutoNum type="arabicPeriod"/>
            </a:pPr>
            <a:endParaRPr lang="sk-SK" sz="2800" dirty="0"/>
          </a:p>
          <a:p>
            <a:pPr marL="609600" lvl="0" indent="-457200"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sk-SK" sz="2800" dirty="0" smtClean="0"/>
              <a:t>Vyhlásenie </a:t>
            </a:r>
            <a:r>
              <a:rPr lang="sk-SK" sz="2800" b="1" dirty="0" smtClean="0"/>
              <a:t>otvorenej súťaže </a:t>
            </a:r>
            <a:r>
              <a:rPr lang="sk-SK" sz="2800" dirty="0" smtClean="0"/>
              <a:t>inteligentných riešení pre samosprávy</a:t>
            </a:r>
          </a:p>
          <a:p>
            <a:pPr marL="1409700" lvl="2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3399"/>
                </a:solidFill>
              </a:rPr>
              <a:t>cieľové skupiny: </a:t>
            </a:r>
          </a:p>
          <a:p>
            <a:pPr marL="152400" lvl="0" indent="0">
              <a:spcBef>
                <a:spcPts val="0"/>
              </a:spcBef>
              <a:buSzPts val="2400"/>
            </a:pPr>
            <a:r>
              <a:rPr lang="sk-SK" sz="2800" dirty="0" smtClean="0"/>
              <a:t>		- biznis sektor (dodávatelia riešení)</a:t>
            </a:r>
          </a:p>
          <a:p>
            <a:pPr marL="152400" lvl="0" indent="0">
              <a:spcBef>
                <a:spcPts val="0"/>
              </a:spcBef>
              <a:buSzPts val="2400"/>
            </a:pPr>
            <a:r>
              <a:rPr lang="sk-SK" sz="2800" dirty="0"/>
              <a:t>	</a:t>
            </a:r>
            <a:r>
              <a:rPr lang="sk-SK" sz="2800" dirty="0" smtClean="0"/>
              <a:t>	- </a:t>
            </a:r>
            <a:r>
              <a:rPr lang="sk-SK" sz="2800" dirty="0" err="1" smtClean="0"/>
              <a:t>municipality</a:t>
            </a:r>
            <a:r>
              <a:rPr lang="sk-SK" sz="2800" dirty="0" smtClean="0"/>
              <a:t> </a:t>
            </a:r>
            <a:r>
              <a:rPr lang="sk-SK" sz="2800" dirty="0"/>
              <a:t>(</a:t>
            </a:r>
            <a:r>
              <a:rPr lang="sk-SK" sz="2800" dirty="0" smtClean="0"/>
              <a:t>poskytovatelia testovacieho prostredia, definícia potrieb)</a:t>
            </a:r>
          </a:p>
          <a:p>
            <a:pPr marL="152400" lvl="0" indent="0">
              <a:spcBef>
                <a:spcPts val="0"/>
              </a:spcBef>
              <a:buSzPts val="2400"/>
            </a:pPr>
            <a:r>
              <a:rPr lang="sk-SK" sz="2800" dirty="0" smtClean="0"/>
              <a:t>		- SCR experti (odborná porota a 	dohľad) </a:t>
            </a:r>
          </a:p>
          <a:p>
            <a:pPr marL="1409700" lvl="2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3399"/>
                </a:solidFill>
              </a:rPr>
              <a:t>výber </a:t>
            </a:r>
            <a:r>
              <a:rPr lang="sk-SK" sz="2800" dirty="0">
                <a:solidFill>
                  <a:srgbClr val="003399"/>
                </a:solidFill>
              </a:rPr>
              <a:t>pilotných </a:t>
            </a:r>
            <a:r>
              <a:rPr lang="sk-SK" sz="2800" dirty="0" smtClean="0">
                <a:solidFill>
                  <a:srgbClr val="003399"/>
                </a:solidFill>
              </a:rPr>
              <a:t>projektov (4–8)</a:t>
            </a:r>
            <a:endParaRPr lang="sk-SK" sz="2800" dirty="0" smtClean="0"/>
          </a:p>
          <a:p>
            <a:pPr marL="609600" lvl="0" indent="-457200">
              <a:spcBef>
                <a:spcPts val="0"/>
              </a:spcBef>
              <a:buSzPts val="2400"/>
              <a:buFont typeface="+mj-lt"/>
              <a:buAutoNum type="arabicPeriod"/>
            </a:pPr>
            <a:endParaRPr lang="sk-SK" sz="2800" dirty="0" smtClean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lang="sk-SK" sz="2800" dirty="0" smtClean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sz="2800" dirty="0"/>
          </a:p>
        </p:txBody>
      </p:sp>
      <p:pic>
        <p:nvPicPr>
          <p:cNvPr id="6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15325"/>
            <a:ext cx="4355374" cy="1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2514600" y="662073"/>
            <a:ext cx="6121400" cy="23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sk-SK" dirty="0" smtClean="0"/>
              <a:t>Aktivity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2514599" y="2774137"/>
            <a:ext cx="13903657" cy="657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52400" indent="0">
              <a:spcBef>
                <a:spcPts val="0"/>
              </a:spcBef>
              <a:buSzPts val="2400"/>
            </a:pPr>
            <a:r>
              <a:rPr lang="sk-SK" sz="2800" dirty="0"/>
              <a:t>5. </a:t>
            </a:r>
            <a:r>
              <a:rPr lang="pt-BR" sz="2800" b="1" dirty="0"/>
              <a:t>Experimentálna implementácia </a:t>
            </a:r>
            <a:r>
              <a:rPr lang="pt-BR" sz="2800" dirty="0"/>
              <a:t>agilných pilotov v </a:t>
            </a:r>
            <a:r>
              <a:rPr lang="sk-SK" sz="2800" dirty="0"/>
              <a:t>území (doba 3-6 mesiacov)</a:t>
            </a:r>
          </a:p>
          <a:p>
            <a:pPr marL="152400" indent="0">
              <a:spcBef>
                <a:spcPts val="0"/>
              </a:spcBef>
              <a:buSzPts val="2400"/>
            </a:pPr>
            <a:r>
              <a:rPr lang="sk-SK" sz="2800" dirty="0"/>
              <a:t>	- pracovné skupiny (biznis, </a:t>
            </a:r>
            <a:r>
              <a:rPr lang="sk-SK" sz="2800" dirty="0" err="1"/>
              <a:t>municipalita</a:t>
            </a:r>
            <a:r>
              <a:rPr lang="sk-SK" sz="2800" dirty="0"/>
              <a:t>, SCR expert, miestni </a:t>
            </a:r>
            <a:r>
              <a:rPr lang="sk-SK" sz="2800" dirty="0" err="1"/>
              <a:t>stakeholderi</a:t>
            </a:r>
            <a:r>
              <a:rPr lang="sk-SK" sz="2800" dirty="0"/>
              <a:t>)</a:t>
            </a:r>
          </a:p>
          <a:p>
            <a:pPr marL="152400" indent="0">
              <a:spcBef>
                <a:spcPts val="0"/>
              </a:spcBef>
              <a:buSzPts val="2400"/>
            </a:pPr>
            <a:endParaRPr lang="sk-SK" sz="2800" dirty="0"/>
          </a:p>
          <a:p>
            <a:pPr marL="152400" indent="0">
              <a:spcBef>
                <a:spcPts val="0"/>
              </a:spcBef>
              <a:buSzPts val="2400"/>
            </a:pPr>
            <a:r>
              <a:rPr lang="sk-SK" sz="2800" dirty="0"/>
              <a:t>6. Vyhodnotenie zrealizovaných pilotných projektov + </a:t>
            </a:r>
            <a:r>
              <a:rPr lang="sk-SK" sz="2800" b="1" dirty="0"/>
              <a:t>update</a:t>
            </a:r>
            <a:r>
              <a:rPr lang="sk-SK" sz="2800" dirty="0"/>
              <a:t> metodiky (verzia 2)</a:t>
            </a: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</a:pPr>
            <a:endParaRPr lang="sk-SK" sz="2800" dirty="0" smtClean="0"/>
          </a:p>
          <a:p>
            <a:pPr marL="627063" lvl="0" indent="-4746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</a:pPr>
            <a:r>
              <a:rPr lang="sk-SK" sz="2800" dirty="0" smtClean="0"/>
              <a:t>7. Vývoj </a:t>
            </a:r>
            <a:r>
              <a:rPr lang="sk-SK" sz="2800" b="1" dirty="0" smtClean="0"/>
              <a:t>akčného plánu </a:t>
            </a:r>
            <a:r>
              <a:rPr lang="sk-SK" sz="2800" dirty="0" smtClean="0"/>
              <a:t>pre adaptáciu agilného pilotovania v oblasti SCR verejnými autoritami</a:t>
            </a: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</a:pPr>
            <a:endParaRPr lang="sk-SK" sz="2800" dirty="0"/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</a:pPr>
            <a:r>
              <a:rPr lang="sk-SK" sz="2800" dirty="0" smtClean="0"/>
              <a:t>8. </a:t>
            </a:r>
            <a:r>
              <a:rPr lang="sk-SK" sz="2800" dirty="0" err="1" smtClean="0"/>
              <a:t>Promo</a:t>
            </a:r>
            <a:r>
              <a:rPr lang="sk-SK" sz="2800" dirty="0" smtClean="0"/>
              <a:t> agilného pilotovania v rámci celého Dunajského regiónu</a:t>
            </a:r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lang="sk-SK" sz="2800" dirty="0" smtClean="0"/>
          </a:p>
          <a:p>
            <a:pPr marL="152400" lvl="0" indent="0">
              <a:spcBef>
                <a:spcPts val="0"/>
              </a:spcBef>
              <a:buSzPts val="2400"/>
            </a:pPr>
            <a:endParaRPr lang="sk-SK" sz="2800" dirty="0" smtClean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lang="sk-SK" sz="2800" dirty="0" smtClean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lang="sk-SK" sz="2800" dirty="0" smtClean="0"/>
          </a:p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+mj-lt"/>
              <a:buAutoNum type="arabicPeriod"/>
            </a:pPr>
            <a:endParaRPr sz="2800" dirty="0"/>
          </a:p>
        </p:txBody>
      </p:sp>
      <p:pic>
        <p:nvPicPr>
          <p:cNvPr id="6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15325"/>
            <a:ext cx="4355374" cy="1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2479465" y="458586"/>
            <a:ext cx="10409831" cy="163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k-SK" dirty="0" smtClean="0"/>
              <a:t>Mapovanie </a:t>
            </a:r>
            <a:br>
              <a:rPr lang="sk-SK" dirty="0" smtClean="0"/>
            </a:br>
            <a:r>
              <a:rPr lang="sk-SK" dirty="0" smtClean="0"/>
              <a:t>ekosystému a súčasnej situácie</a:t>
            </a:r>
            <a:br>
              <a:rPr lang="sk-SK" dirty="0" smtClean="0"/>
            </a:br>
            <a:r>
              <a:rPr lang="sk-SK" sz="2400" dirty="0"/>
              <a:t>– respondenti súkromný sektor</a:t>
            </a:r>
            <a:endParaRPr sz="2400" dirty="0"/>
          </a:p>
        </p:txBody>
      </p:sp>
      <p:pic>
        <p:nvPicPr>
          <p:cNvPr id="6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15325"/>
            <a:ext cx="4355374" cy="1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81" y="4355715"/>
            <a:ext cx="4584261" cy="3314773"/>
          </a:xfrm>
          <a:prstGeom prst="rect">
            <a:avLst/>
          </a:prstGeom>
        </p:spPr>
      </p:pic>
      <p:sp>
        <p:nvSpPr>
          <p:cNvPr id="17" name="Google Shape;90;p4"/>
          <p:cNvSpPr txBox="1">
            <a:spLocks noGrp="1"/>
          </p:cNvSpPr>
          <p:nvPr>
            <p:ph type="body" idx="1"/>
          </p:nvPr>
        </p:nvSpPr>
        <p:spPr>
          <a:xfrm>
            <a:off x="3630345" y="2907635"/>
            <a:ext cx="2098344" cy="10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52400" indent="0">
              <a:spcBef>
                <a:spcPts val="0"/>
              </a:spcBef>
              <a:buSzPts val="2400"/>
            </a:pPr>
            <a:r>
              <a:rPr lang="sk-SK" sz="2800" dirty="0" smtClean="0"/>
              <a:t>1. voľba</a:t>
            </a:r>
            <a:endParaRPr sz="2800" dirty="0"/>
          </a:p>
        </p:txBody>
      </p:sp>
      <p:sp>
        <p:nvSpPr>
          <p:cNvPr id="18" name="Google Shape;90;p4"/>
          <p:cNvSpPr txBox="1">
            <a:spLocks noGrp="1"/>
          </p:cNvSpPr>
          <p:nvPr>
            <p:ph type="body" idx="1"/>
          </p:nvPr>
        </p:nvSpPr>
        <p:spPr>
          <a:xfrm>
            <a:off x="13684476" y="2932486"/>
            <a:ext cx="2098344" cy="10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52400" indent="0">
              <a:spcBef>
                <a:spcPts val="0"/>
              </a:spcBef>
              <a:buSzPts val="2400"/>
            </a:pPr>
            <a:r>
              <a:rPr lang="sk-SK" sz="2800" dirty="0"/>
              <a:t>2</a:t>
            </a:r>
            <a:r>
              <a:rPr lang="sk-SK" sz="2800" dirty="0" smtClean="0"/>
              <a:t>. voľba</a:t>
            </a:r>
            <a:endParaRPr sz="2800" dirty="0"/>
          </a:p>
        </p:txBody>
      </p:sp>
      <p:sp>
        <p:nvSpPr>
          <p:cNvPr id="19" name="Google Shape;90;p4"/>
          <p:cNvSpPr txBox="1">
            <a:spLocks noGrp="1"/>
          </p:cNvSpPr>
          <p:nvPr>
            <p:ph type="body" idx="1"/>
          </p:nvPr>
        </p:nvSpPr>
        <p:spPr>
          <a:xfrm>
            <a:off x="2388357" y="2410224"/>
            <a:ext cx="15176311" cy="52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>
              <a:spcBef>
                <a:spcPts val="0"/>
              </a:spcBef>
              <a:buSzPts val="2400"/>
            </a:pPr>
            <a:r>
              <a:rPr lang="sk-SK" sz="2800" dirty="0"/>
              <a:t>Ktorej z uvedených oblastí by v rámci SR podľa Vás najviac prospela </a:t>
            </a:r>
            <a:r>
              <a:rPr lang="sk-SK" sz="2800" dirty="0" err="1"/>
              <a:t>smart</a:t>
            </a:r>
            <a:r>
              <a:rPr lang="sk-SK" sz="2800" dirty="0"/>
              <a:t> transformácia?</a:t>
            </a:r>
            <a:endParaRPr sz="2800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1" y="3619183"/>
            <a:ext cx="5040000" cy="504000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642" y="3619183"/>
            <a:ext cx="5040000" cy="5040000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2435691" y="354555"/>
            <a:ext cx="13248565" cy="149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sk-SK" dirty="0" smtClean="0"/>
              <a:t>Mapovanie </a:t>
            </a:r>
            <a:br>
              <a:rPr lang="sk-SK" dirty="0" smtClean="0"/>
            </a:br>
            <a:r>
              <a:rPr lang="sk-SK" dirty="0" smtClean="0"/>
              <a:t>ekosystému a súčasnej situácie </a:t>
            </a:r>
            <a:br>
              <a:rPr lang="sk-SK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endParaRPr sz="2000" dirty="0"/>
          </a:p>
        </p:txBody>
      </p:sp>
      <p:pic>
        <p:nvPicPr>
          <p:cNvPr id="6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15325"/>
            <a:ext cx="4355374" cy="1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  <p:sp>
        <p:nvSpPr>
          <p:cNvPr id="13" name="Google Shape;90;p4"/>
          <p:cNvSpPr txBox="1">
            <a:spLocks noGrp="1"/>
          </p:cNvSpPr>
          <p:nvPr>
            <p:ph type="body" idx="1"/>
          </p:nvPr>
        </p:nvSpPr>
        <p:spPr>
          <a:xfrm>
            <a:off x="2288468" y="2001858"/>
            <a:ext cx="10840678" cy="64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>
              <a:spcBef>
                <a:spcPts val="0"/>
              </a:spcBef>
              <a:buSzPts val="2400"/>
            </a:pPr>
            <a:r>
              <a:rPr lang="sk-SK" sz="2800" dirty="0" smtClean="0"/>
              <a:t>Dostupnosť verejných služieb online formou</a:t>
            </a:r>
          </a:p>
          <a:p>
            <a:pPr marL="152400" lvl="0" indent="0">
              <a:spcBef>
                <a:spcPts val="0"/>
              </a:spcBef>
              <a:buSzPts val="2400"/>
            </a:pPr>
            <a:r>
              <a:rPr lang="sk-SK" sz="2400" dirty="0"/>
              <a:t>(administratíva samosprávy a podnikania, zdravotníctvo, pošta, a pod.)</a:t>
            </a:r>
            <a:endParaRPr sz="2400" dirty="0"/>
          </a:p>
        </p:txBody>
      </p:sp>
      <p:sp>
        <p:nvSpPr>
          <p:cNvPr id="14" name="Google Shape;90;p4"/>
          <p:cNvSpPr txBox="1">
            <a:spLocks noGrp="1"/>
          </p:cNvSpPr>
          <p:nvPr>
            <p:ph type="body" idx="1"/>
          </p:nvPr>
        </p:nvSpPr>
        <p:spPr>
          <a:xfrm>
            <a:off x="13570625" y="3458612"/>
            <a:ext cx="2654924" cy="10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52400" indent="0">
              <a:spcBef>
                <a:spcPts val="0"/>
              </a:spcBef>
              <a:buSzPts val="2400"/>
            </a:pPr>
            <a:r>
              <a:rPr lang="sk-SK" sz="2800" dirty="0" smtClean="0"/>
              <a:t>1 – najhoršie</a:t>
            </a:r>
          </a:p>
          <a:p>
            <a:pPr marL="152400" indent="0">
              <a:spcBef>
                <a:spcPts val="0"/>
              </a:spcBef>
              <a:buSzPts val="2400"/>
            </a:pPr>
            <a:r>
              <a:rPr lang="sk-SK" sz="2800" dirty="0"/>
              <a:t>5 – </a:t>
            </a:r>
            <a:r>
              <a:rPr lang="sk-SK" sz="2800" dirty="0" smtClean="0"/>
              <a:t>najlepšie</a:t>
            </a:r>
            <a:endParaRPr sz="2800" dirty="0"/>
          </a:p>
        </p:txBody>
      </p:sp>
      <p:sp>
        <p:nvSpPr>
          <p:cNvPr id="15" name="Google Shape;90;p4"/>
          <p:cNvSpPr txBox="1">
            <a:spLocks noGrp="1"/>
          </p:cNvSpPr>
          <p:nvPr>
            <p:ph type="body" idx="1"/>
          </p:nvPr>
        </p:nvSpPr>
        <p:spPr>
          <a:xfrm>
            <a:off x="7447322" y="6016677"/>
            <a:ext cx="10840678" cy="64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>
              <a:spcBef>
                <a:spcPts val="0"/>
              </a:spcBef>
              <a:buSzPts val="2400"/>
            </a:pPr>
            <a:r>
              <a:rPr lang="sk-SK" sz="2800" dirty="0" smtClean="0"/>
              <a:t>Dostupnosť privátnych služieb online formou</a:t>
            </a:r>
          </a:p>
          <a:p>
            <a:pPr marL="152400" lvl="0" indent="0">
              <a:spcBef>
                <a:spcPts val="0"/>
              </a:spcBef>
              <a:buSzPts val="2400"/>
            </a:pPr>
            <a:r>
              <a:rPr lang="sk-SK" sz="2400" dirty="0"/>
              <a:t>(bankovníctvo, poisťovníctvo, služby mobilných operátorov a pod.)</a:t>
            </a:r>
            <a:endParaRPr sz="1800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91" y="2795817"/>
            <a:ext cx="9178554" cy="3044861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58" y="6660781"/>
            <a:ext cx="9687515" cy="31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2435691" y="354555"/>
            <a:ext cx="13248565" cy="149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000"/>
              <a:buFont typeface="Open Sans"/>
              <a:buNone/>
            </a:pPr>
            <a:r>
              <a:rPr lang="sk-SK" dirty="0" smtClean="0"/>
              <a:t>Mapovanie </a:t>
            </a:r>
            <a:br>
              <a:rPr lang="sk-SK" dirty="0" smtClean="0"/>
            </a:br>
            <a:r>
              <a:rPr lang="sk-SK" dirty="0" smtClean="0"/>
              <a:t>ekosystému a súčasnej situácie </a:t>
            </a:r>
            <a:br>
              <a:rPr lang="sk-SK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endParaRPr sz="2000" dirty="0"/>
          </a:p>
        </p:txBody>
      </p:sp>
      <p:pic>
        <p:nvPicPr>
          <p:cNvPr id="6" name="Google Shape;7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15325"/>
            <a:ext cx="4355374" cy="1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25" y="8665029"/>
            <a:ext cx="4203443" cy="137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760" y="418386"/>
            <a:ext cx="4396993" cy="1009708"/>
          </a:xfrm>
          <a:prstGeom prst="rect">
            <a:avLst/>
          </a:prstGeom>
        </p:spPr>
      </p:pic>
      <p:sp>
        <p:nvSpPr>
          <p:cNvPr id="13" name="Google Shape;90;p4"/>
          <p:cNvSpPr txBox="1">
            <a:spLocks noGrp="1"/>
          </p:cNvSpPr>
          <p:nvPr>
            <p:ph type="body" idx="1"/>
          </p:nvPr>
        </p:nvSpPr>
        <p:spPr>
          <a:xfrm>
            <a:off x="2288468" y="2507598"/>
            <a:ext cx="10840678" cy="64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>
              <a:spcBef>
                <a:spcPts val="0"/>
              </a:spcBef>
              <a:buSzPts val="2400"/>
            </a:pPr>
            <a:r>
              <a:rPr lang="sk-SK" sz="2800" dirty="0" smtClean="0"/>
              <a:t>Najväčšie prekážky </a:t>
            </a:r>
            <a:r>
              <a:rPr lang="sk-SK" dirty="0"/>
              <a:t>pri implementácii inovatívnych </a:t>
            </a:r>
            <a:r>
              <a:rPr lang="sk-SK" dirty="0" smtClean="0"/>
              <a:t>riešení:</a:t>
            </a:r>
            <a:endParaRPr sz="24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2288468" y="2920619"/>
            <a:ext cx="15447062" cy="5281685"/>
          </a:xfrm>
        </p:spPr>
        <p:txBody>
          <a:bodyPr/>
          <a:lstStyle/>
          <a:p>
            <a:r>
              <a:rPr lang="sk-SK" dirty="0" smtClean="0"/>
              <a:t>1. Nedostatočné možnosti financovania inovatívnych projektov</a:t>
            </a:r>
          </a:p>
          <a:p>
            <a:r>
              <a:rPr lang="sk-SK" dirty="0" smtClean="0"/>
              <a:t>2. Administratívna náročnosť (projekty, VO)</a:t>
            </a:r>
          </a:p>
          <a:p>
            <a:r>
              <a:rPr lang="sk-SK" dirty="0" smtClean="0"/>
              <a:t>3. Nedostatočné odborné kapacity v samosprávach</a:t>
            </a:r>
          </a:p>
          <a:p>
            <a:r>
              <a:rPr lang="sk-SK" dirty="0" smtClean="0"/>
              <a:t>4. Nízka úroveň spolupráce medzi sektormi (verejný, súkromný, akadémia a výskum)</a:t>
            </a:r>
          </a:p>
          <a:p>
            <a:r>
              <a:rPr lang="sk-SK" dirty="0" smtClean="0"/>
              <a:t>5. Slabá informovanosť a komunikácia s občanmi</a:t>
            </a:r>
          </a:p>
          <a:p>
            <a:r>
              <a:rPr lang="sk-SK" dirty="0" smtClean="0"/>
              <a:t>6. Absencia dlhodobej stratégie a kontinuity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782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28DF0D89C7AE4FBF331767FFFB465E" ma:contentTypeVersion="19" ma:contentTypeDescription="Umožňuje vytvoriť nový dokument." ma:contentTypeScope="" ma:versionID="2dd0c732fc4589296093a78ec70bb387">
  <xsd:schema xmlns:xsd="http://www.w3.org/2001/XMLSchema" xmlns:xs="http://www.w3.org/2001/XMLSchema" xmlns:p="http://schemas.microsoft.com/office/2006/metadata/properties" xmlns:ns2="77a2483a-0ebe-4681-a7e8-26ff3815f90e" xmlns:ns3="34f15e0d-0768-403d-a60c-09574fc21520" targetNamespace="http://schemas.microsoft.com/office/2006/metadata/properties" ma:root="true" ma:fieldsID="dd6f9a5c27e471abdc91996f6f43a4f3" ns2:_="" ns3:_="">
    <xsd:import namespace="77a2483a-0ebe-4681-a7e8-26ff3815f90e"/>
    <xsd:import namespace="34f15e0d-0768-403d-a60c-09574fc21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ozn_x00e1_mkykdokumento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2483a-0ebe-4681-a7e8-26ff3815f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a" ma:readOnly="false" ma:fieldId="{5cf76f15-5ced-4ddc-b409-7134ff3c332f}" ma:taxonomyMulti="true" ma:sspId="823deb3c-b9f3-4fad-b534-fe0741e714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zn_x00e1_mkykdokumentom" ma:index="26" nillable="true" ma:displayName="Poznámky k dokumentom" ma:format="Dropdown" ma:internalName="Pozn_x00e1_mkykdokumento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15e0d-0768-403d-a60c-09574fc21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c9f52b-229b-44c8-8309-d364c7e020a1}" ma:internalName="TaxCatchAll" ma:showField="CatchAllData" ma:web="34f15e0d-0768-403d-a60c-09574fc21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a2483a-0ebe-4681-a7e8-26ff3815f90e">
      <Terms xmlns="http://schemas.microsoft.com/office/infopath/2007/PartnerControls"/>
    </lcf76f155ced4ddcb4097134ff3c332f>
    <TaxCatchAll xmlns="34f15e0d-0768-403d-a60c-09574fc21520" xsi:nil="true"/>
    <Pozn_x00e1_mkykdokumentom xmlns="77a2483a-0ebe-4681-a7e8-26ff3815f90e" xsi:nil="true"/>
  </documentManagement>
</p:properties>
</file>

<file path=customXml/itemProps1.xml><?xml version="1.0" encoding="utf-8"?>
<ds:datastoreItem xmlns:ds="http://schemas.openxmlformats.org/officeDocument/2006/customXml" ds:itemID="{D7F65596-2C6E-4FF8-9643-BB66C0FEEA48}"/>
</file>

<file path=customXml/itemProps2.xml><?xml version="1.0" encoding="utf-8"?>
<ds:datastoreItem xmlns:ds="http://schemas.openxmlformats.org/officeDocument/2006/customXml" ds:itemID="{29BF160F-7C7F-4BEB-A057-AAE12A0E5E6A}"/>
</file>

<file path=customXml/itemProps3.xml><?xml version="1.0" encoding="utf-8"?>
<ds:datastoreItem xmlns:ds="http://schemas.openxmlformats.org/officeDocument/2006/customXml" ds:itemID="{E21C97CF-7749-4286-B699-24DB0FD699E8}"/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621</Words>
  <Application>Microsoft Office PowerPoint</Application>
  <PresentationFormat>Vlastná</PresentationFormat>
  <Paragraphs>79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Open Sans</vt:lpstr>
      <vt:lpstr>Arial</vt:lpstr>
      <vt:lpstr>Calibri</vt:lpstr>
      <vt:lpstr>Office-téma</vt:lpstr>
      <vt:lpstr>Národný workshop</vt:lpstr>
      <vt:lpstr>Partneri SK:</vt:lpstr>
      <vt:lpstr>Špecifické ciele  1. Podpora spolupráce stakeholderov v oblasti Smart City  naprieč sektormi  2. Návrh a overenie metodiky agilného pilotovania pre  Dunajský región   3. Vytvorenie základov pre prijatie agilného pilotovania  na regionálnej a národnej úrovni</vt:lpstr>
      <vt:lpstr>Cieľové skupiny a výhody  1. Samosprávy   - finančná (2000 – 20 000 EUR) a nefinančná podpora pri zavádzaní pilotných riešení  na ich území s aktívnym zapojením kapacít   - možnosť stať sa priekopníkom a príkladom dobrej praxe   2. MSP (dodávatelia inovatívnych riešení)  - nové príležitosti pre testovanie v reálnom prostredí a škálovanie   - odbúravanie bariér spolupráce   3. Národné a regionálne verejné autority  - usmernenia pre udržateľnú, dlhodobú podporu prijímania a škálovania inovácií  prostredníctvom agilného pilotovania  - podpora pri tvorbe národných a regionálnych pilotných programov  4. Poskytovatelia infraštruktúry a (verejných) služieb, záujmové združenia  - aktívne zapojenie do implementácie pilotných projektov v testovacom prostredí </vt:lpstr>
      <vt:lpstr>Aktivity</vt:lpstr>
      <vt:lpstr>Aktivity</vt:lpstr>
      <vt:lpstr>Mapovanie  ekosystému a súčasnej situácie – respondenti súkromný sektor</vt:lpstr>
      <vt:lpstr>Mapovanie  ekosystému a súčasnej situácie   </vt:lpstr>
      <vt:lpstr>Mapovanie  ekosystému a súčasnej situácie   </vt:lpstr>
      <vt:lpstr>Výstupy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Národný workshop</dc:title>
  <dc:creator>Petra Puchmann</dc:creator>
  <cp:lastModifiedBy>Fečová, Zuzana</cp:lastModifiedBy>
  <cp:revision>39</cp:revision>
  <dcterms:created xsi:type="dcterms:W3CDTF">2024-02-29T12:41:56Z</dcterms:created>
  <dcterms:modified xsi:type="dcterms:W3CDTF">2024-06-17T09:10:53Z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0x0101009528DF0D89C7AE4FBF331767FFFB465E</vt:lpwstr>
  </property>
</Properties>
</file>