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6"/>
  </p:notesMasterIdLst>
  <p:sldIdLst>
    <p:sldId id="256" r:id="rId2"/>
    <p:sldId id="257" r:id="rId3"/>
    <p:sldId id="267" r:id="rId4"/>
    <p:sldId id="258" r:id="rId5"/>
    <p:sldId id="266" r:id="rId6"/>
    <p:sldId id="260" r:id="rId7"/>
    <p:sldId id="268" r:id="rId8"/>
    <p:sldId id="265" r:id="rId9"/>
    <p:sldId id="269" r:id="rId10"/>
    <p:sldId id="270" r:id="rId11"/>
    <p:sldId id="272" r:id="rId12"/>
    <p:sldId id="271" r:id="rId13"/>
    <p:sldId id="273" r:id="rId14"/>
    <p:sldId id="263" r:id="rId15"/>
  </p:sldIdLst>
  <p:sldSz cx="18288000" cy="10288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0" autoAdjust="0"/>
    <p:restoredTop sz="95687" autoAdjust="0"/>
  </p:normalViewPr>
  <p:slideViewPr>
    <p:cSldViewPr snapToGrid="0">
      <p:cViewPr varScale="1">
        <p:scale>
          <a:sx n="69" d="100"/>
          <a:sy n="69" d="100"/>
        </p:scale>
        <p:origin x="792"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13586-3CB8-41C3-B4CD-5F29539994DF}" type="datetimeFigureOut">
              <a:rPr lang="en-GB" smtClean="0"/>
              <a:t>16/06/2024</a:t>
            </a:fld>
            <a:endParaRPr lang="en-GB"/>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GB"/>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56C0F-3A8C-4802-8B0F-37241EEA11F0}" type="slidenum">
              <a:rPr lang="en-GB" smtClean="0"/>
              <a:t>‹#›</a:t>
            </a:fld>
            <a:endParaRPr lang="en-GB"/>
          </a:p>
        </p:txBody>
      </p:sp>
    </p:spTree>
    <p:extLst>
      <p:ext uri="{BB962C8B-B14F-4D97-AF65-F5344CB8AC3E}">
        <p14:creationId xmlns:p14="http://schemas.microsoft.com/office/powerpoint/2010/main" val="1285377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ímdia">
    <p:spTree>
      <p:nvGrpSpPr>
        <p:cNvPr id="1" name=""/>
        <p:cNvGrpSpPr/>
        <p:nvPr/>
      </p:nvGrpSpPr>
      <p:grpSpPr>
        <a:xfrm>
          <a:off x="0" y="0"/>
          <a:ext cx="0" cy="0"/>
          <a:chOff x="0" y="0"/>
          <a:chExt cx="0" cy="0"/>
        </a:xfrm>
      </p:grpSpPr>
      <p:pic>
        <p:nvPicPr>
          <p:cNvPr id="10" name="Kép 9">
            <a:extLst>
              <a:ext uri="{FF2B5EF4-FFF2-40B4-BE49-F238E27FC236}">
                <a16:creationId xmlns:a16="http://schemas.microsoft.com/office/drawing/2014/main" id="{A968B51B-CCE1-7A92-B6D1-C2325BCAAFB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62843" b="-137"/>
          <a:stretch/>
        </p:blipFill>
        <p:spPr>
          <a:xfrm>
            <a:off x="0" y="0"/>
            <a:ext cx="3811558" cy="10296000"/>
          </a:xfrm>
          <a:prstGeom prst="rect">
            <a:avLst/>
          </a:prstGeom>
        </p:spPr>
      </p:pic>
      <p:sp>
        <p:nvSpPr>
          <p:cNvPr id="8" name="Szövegdoboz 7">
            <a:extLst>
              <a:ext uri="{FF2B5EF4-FFF2-40B4-BE49-F238E27FC236}">
                <a16:creationId xmlns:a16="http://schemas.microsoft.com/office/drawing/2014/main" id="{49A93343-50B0-2088-E2B0-A9630AD2C34C}"/>
              </a:ext>
            </a:extLst>
          </p:cNvPr>
          <p:cNvSpPr txBox="1"/>
          <p:nvPr userDrawn="1"/>
        </p:nvSpPr>
        <p:spPr>
          <a:xfrm>
            <a:off x="4826782" y="4877612"/>
            <a:ext cx="9359900" cy="553998"/>
          </a:xfrm>
          <a:prstGeom prst="rect">
            <a:avLst/>
          </a:prstGeom>
          <a:noFill/>
        </p:spPr>
        <p:txBody>
          <a:bodyPr wrap="square" rtlCol="0">
            <a:spAutoFit/>
          </a:bodyPr>
          <a:lstStyle/>
          <a:p>
            <a:endParaRPr lang="en-GB" sz="3000" b="1" dirty="0">
              <a:solidFill>
                <a:srgbClr val="003399"/>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Title 1">
            <a:extLst>
              <a:ext uri="{FF2B5EF4-FFF2-40B4-BE49-F238E27FC236}">
                <a16:creationId xmlns:a16="http://schemas.microsoft.com/office/drawing/2014/main" id="{F1FAE2DB-FCE6-BE91-B8CD-4505BA95F6C7}"/>
              </a:ext>
            </a:extLst>
          </p:cNvPr>
          <p:cNvSpPr>
            <a:spLocks noGrp="1"/>
          </p:cNvSpPr>
          <p:nvPr>
            <p:ph type="title" hasCustomPrompt="1"/>
          </p:nvPr>
        </p:nvSpPr>
        <p:spPr>
          <a:xfrm>
            <a:off x="4686300" y="3977501"/>
            <a:ext cx="12725400" cy="1177110"/>
          </a:xfrm>
          <a:prstGeom prst="rect">
            <a:avLst/>
          </a:prstGeom>
        </p:spPr>
        <p:txBody>
          <a:bodyPr/>
          <a:lstStyle>
            <a:lvl1pPr>
              <a:defRPr sz="9000" b="1">
                <a:solidFill>
                  <a:srgbClr val="003399"/>
                </a:solidFill>
              </a:defRPr>
            </a:lvl1pPr>
          </a:lstStyle>
          <a:p>
            <a:r>
              <a:rPr lang="hu-HU" dirty="0" err="1"/>
              <a:t>Annual</a:t>
            </a:r>
            <a:r>
              <a:rPr lang="hu-HU" dirty="0"/>
              <a:t> </a:t>
            </a:r>
            <a:r>
              <a:rPr lang="hu-HU" dirty="0" err="1"/>
              <a:t>Event</a:t>
            </a:r>
            <a:endParaRPr lang="en-US" dirty="0"/>
          </a:p>
        </p:txBody>
      </p:sp>
      <p:sp>
        <p:nvSpPr>
          <p:cNvPr id="16" name="Szöveg helye 15">
            <a:extLst>
              <a:ext uri="{FF2B5EF4-FFF2-40B4-BE49-F238E27FC236}">
                <a16:creationId xmlns:a16="http://schemas.microsoft.com/office/drawing/2014/main" id="{150CE71C-2719-5FF6-4579-C85A5B61D137}"/>
              </a:ext>
            </a:extLst>
          </p:cNvPr>
          <p:cNvSpPr>
            <a:spLocks noGrp="1"/>
          </p:cNvSpPr>
          <p:nvPr>
            <p:ph type="body" sz="quarter" idx="13" hasCustomPrompt="1"/>
          </p:nvPr>
        </p:nvSpPr>
        <p:spPr>
          <a:xfrm>
            <a:off x="4686300" y="5195268"/>
            <a:ext cx="12725400" cy="1071562"/>
          </a:xfrm>
        </p:spPr>
        <p:txBody>
          <a:bodyPr>
            <a:normAutofit/>
          </a:bodyPr>
          <a:lstStyle>
            <a:lvl1pPr marL="0" indent="0">
              <a:buNone/>
              <a:defRPr sz="3200">
                <a:solidFill>
                  <a:srgbClr val="003399"/>
                </a:solidFill>
              </a:defRPr>
            </a:lvl1pPr>
          </a:lstStyle>
          <a:p>
            <a:pPr lvl="0"/>
            <a:r>
              <a:rPr lang="hu-HU" dirty="0" err="1"/>
              <a:t>Cybersecurity</a:t>
            </a:r>
            <a:r>
              <a:rPr lang="hu-HU" dirty="0"/>
              <a:t> </a:t>
            </a:r>
            <a:r>
              <a:rPr lang="hu-HU" dirty="0" err="1"/>
              <a:t>Protocol</a:t>
            </a:r>
            <a:r>
              <a:rPr lang="hu-HU" dirty="0"/>
              <a:t> </a:t>
            </a:r>
            <a:r>
              <a:rPr lang="hu-HU" dirty="0" err="1"/>
              <a:t>Setup</a:t>
            </a:r>
            <a:endParaRPr lang="hu-HU" dirty="0"/>
          </a:p>
        </p:txBody>
      </p:sp>
      <p:sp>
        <p:nvSpPr>
          <p:cNvPr id="18" name="Szöveg helye 17">
            <a:extLst>
              <a:ext uri="{FF2B5EF4-FFF2-40B4-BE49-F238E27FC236}">
                <a16:creationId xmlns:a16="http://schemas.microsoft.com/office/drawing/2014/main" id="{E943AD78-555E-88F0-4EA9-39879C507067}"/>
              </a:ext>
            </a:extLst>
          </p:cNvPr>
          <p:cNvSpPr>
            <a:spLocks noGrp="1"/>
          </p:cNvSpPr>
          <p:nvPr>
            <p:ph type="body" sz="quarter" idx="14" hasCustomPrompt="1"/>
          </p:nvPr>
        </p:nvSpPr>
        <p:spPr>
          <a:xfrm>
            <a:off x="4686300" y="9111320"/>
            <a:ext cx="3911600" cy="546100"/>
          </a:xfrm>
        </p:spPr>
        <p:txBody>
          <a:bodyPr>
            <a:normAutofit/>
          </a:bodyPr>
          <a:lstStyle>
            <a:lvl1pPr marL="0" indent="0">
              <a:buNone/>
              <a:defRPr sz="2000">
                <a:solidFill>
                  <a:srgbClr val="003399"/>
                </a:solidFill>
              </a:defRPr>
            </a:lvl1pPr>
          </a:lstStyle>
          <a:p>
            <a:pPr lvl="0"/>
            <a:r>
              <a:rPr lang="hu-HU" dirty="0"/>
              <a:t>Budapest – 1 </a:t>
            </a:r>
            <a:r>
              <a:rPr lang="hu-HU" dirty="0" err="1"/>
              <a:t>March</a:t>
            </a:r>
            <a:r>
              <a:rPr lang="hu-HU" dirty="0"/>
              <a:t> 2024</a:t>
            </a:r>
          </a:p>
        </p:txBody>
      </p:sp>
      <p:sp>
        <p:nvSpPr>
          <p:cNvPr id="19" name="Szöveg helye 17">
            <a:extLst>
              <a:ext uri="{FF2B5EF4-FFF2-40B4-BE49-F238E27FC236}">
                <a16:creationId xmlns:a16="http://schemas.microsoft.com/office/drawing/2014/main" id="{B2B8E5F6-625C-F2C7-4D50-BEBC5F66F5FA}"/>
              </a:ext>
            </a:extLst>
          </p:cNvPr>
          <p:cNvSpPr>
            <a:spLocks noGrp="1"/>
          </p:cNvSpPr>
          <p:nvPr>
            <p:ph type="body" sz="quarter" idx="15" hasCustomPrompt="1"/>
          </p:nvPr>
        </p:nvSpPr>
        <p:spPr>
          <a:xfrm>
            <a:off x="4686300" y="8737135"/>
            <a:ext cx="3911600" cy="393700"/>
          </a:xfrm>
        </p:spPr>
        <p:txBody>
          <a:bodyPr>
            <a:normAutofit/>
          </a:bodyPr>
          <a:lstStyle>
            <a:lvl1pPr marL="0" indent="0">
              <a:buNone/>
              <a:defRPr sz="2000" b="1">
                <a:solidFill>
                  <a:srgbClr val="003399"/>
                </a:solidFill>
              </a:defRPr>
            </a:lvl1pPr>
          </a:lstStyle>
          <a:p>
            <a:pPr lvl="0"/>
            <a:r>
              <a:rPr lang="hu-HU" dirty="0"/>
              <a:t>Meeting</a:t>
            </a:r>
          </a:p>
        </p:txBody>
      </p:sp>
      <p:sp>
        <p:nvSpPr>
          <p:cNvPr id="20" name="Szöveg helye 17">
            <a:extLst>
              <a:ext uri="{FF2B5EF4-FFF2-40B4-BE49-F238E27FC236}">
                <a16:creationId xmlns:a16="http://schemas.microsoft.com/office/drawing/2014/main" id="{656464FE-CCBD-9B9D-7961-967F248F4D7F}"/>
              </a:ext>
            </a:extLst>
          </p:cNvPr>
          <p:cNvSpPr>
            <a:spLocks noGrp="1"/>
          </p:cNvSpPr>
          <p:nvPr>
            <p:ph type="body" sz="quarter" idx="16" hasCustomPrompt="1"/>
          </p:nvPr>
        </p:nvSpPr>
        <p:spPr>
          <a:xfrm>
            <a:off x="8597900" y="9111320"/>
            <a:ext cx="3911600" cy="546100"/>
          </a:xfrm>
        </p:spPr>
        <p:txBody>
          <a:bodyPr>
            <a:normAutofit/>
          </a:bodyPr>
          <a:lstStyle>
            <a:lvl1pPr marL="0" indent="0">
              <a:buNone/>
              <a:defRPr sz="2000">
                <a:solidFill>
                  <a:srgbClr val="003399"/>
                </a:solidFill>
              </a:defRPr>
            </a:lvl1pPr>
          </a:lstStyle>
          <a:p>
            <a:pPr lvl="0"/>
            <a:r>
              <a:rPr lang="hu-HU" dirty="0" err="1"/>
              <a:t>First</a:t>
            </a:r>
            <a:r>
              <a:rPr lang="hu-HU" dirty="0"/>
              <a:t> Last</a:t>
            </a:r>
          </a:p>
        </p:txBody>
      </p:sp>
      <p:sp>
        <p:nvSpPr>
          <p:cNvPr id="21" name="Szöveg helye 17">
            <a:extLst>
              <a:ext uri="{FF2B5EF4-FFF2-40B4-BE49-F238E27FC236}">
                <a16:creationId xmlns:a16="http://schemas.microsoft.com/office/drawing/2014/main" id="{255B0629-7AF5-336B-80D1-9EEE45AED3E9}"/>
              </a:ext>
            </a:extLst>
          </p:cNvPr>
          <p:cNvSpPr>
            <a:spLocks noGrp="1"/>
          </p:cNvSpPr>
          <p:nvPr>
            <p:ph type="body" sz="quarter" idx="17" hasCustomPrompt="1"/>
          </p:nvPr>
        </p:nvSpPr>
        <p:spPr>
          <a:xfrm>
            <a:off x="8597900" y="8737135"/>
            <a:ext cx="3911600" cy="393700"/>
          </a:xfrm>
        </p:spPr>
        <p:txBody>
          <a:bodyPr>
            <a:normAutofit/>
          </a:bodyPr>
          <a:lstStyle>
            <a:lvl1pPr marL="0" indent="0">
              <a:buNone/>
              <a:defRPr sz="2000" b="1">
                <a:solidFill>
                  <a:srgbClr val="003399"/>
                </a:solidFill>
              </a:defRPr>
            </a:lvl1pPr>
          </a:lstStyle>
          <a:p>
            <a:pPr lvl="0"/>
            <a:r>
              <a:rPr lang="hu-HU" dirty="0" err="1"/>
              <a:t>Presenter</a:t>
            </a:r>
            <a:endParaRPr lang="hu-HU" dirty="0"/>
          </a:p>
        </p:txBody>
      </p:sp>
    </p:spTree>
    <p:extLst>
      <p:ext uri="{BB962C8B-B14F-4D97-AF65-F5344CB8AC3E}">
        <p14:creationId xmlns:p14="http://schemas.microsoft.com/office/powerpoint/2010/main" val="4133577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ím és tartal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14600" y="662073"/>
            <a:ext cx="5880100" cy="3376527"/>
          </a:xfrm>
          <a:prstGeom prst="rect">
            <a:avLst/>
          </a:prstGeom>
        </p:spPr>
        <p:txBody>
          <a:bodyPr/>
          <a:lstStyle>
            <a:lvl1pPr>
              <a:defRPr sz="5000" b="1">
                <a:solidFill>
                  <a:srgbClr val="003399"/>
                </a:solidFill>
              </a:defRPr>
            </a:lvl1pPr>
          </a:lstStyle>
          <a:p>
            <a:r>
              <a:rPr lang="hu-HU" dirty="0" err="1"/>
              <a:t>Presentation</a:t>
            </a:r>
            <a:br>
              <a:rPr lang="hu-HU" dirty="0"/>
            </a:br>
            <a:r>
              <a:rPr lang="hu-HU" dirty="0" err="1"/>
              <a:t>Content</a:t>
            </a:r>
            <a:endParaRPr lang="en-US" dirty="0"/>
          </a:p>
        </p:txBody>
      </p:sp>
      <p:sp>
        <p:nvSpPr>
          <p:cNvPr id="3" name="Content Placeholder 2"/>
          <p:cNvSpPr>
            <a:spLocks noGrp="1"/>
          </p:cNvSpPr>
          <p:nvPr>
            <p:ph idx="1" hasCustomPrompt="1"/>
          </p:nvPr>
        </p:nvSpPr>
        <p:spPr>
          <a:xfrm>
            <a:off x="8394700" y="662073"/>
            <a:ext cx="9194800" cy="8964441"/>
          </a:xfrm>
        </p:spPr>
        <p:txBody>
          <a:bodyPr/>
          <a:lstStyle>
            <a:lvl1pPr marL="742950" indent="-742950">
              <a:buFont typeface="+mj-lt"/>
              <a:buAutoNum type="arabicPeriod"/>
              <a:defRPr b="1">
                <a:solidFill>
                  <a:srgbClr val="003399"/>
                </a:solidFill>
              </a:defRPr>
            </a:lvl1pPr>
            <a:lvl2pPr marL="685800" indent="0">
              <a:buNone/>
              <a:defRPr sz="2000">
                <a:solidFill>
                  <a:srgbClr val="003399"/>
                </a:solidFill>
              </a:defRPr>
            </a:lvl2pPr>
            <a:lvl3pPr marL="1371600" indent="0">
              <a:buNone/>
              <a:defRPr/>
            </a:lvl3pPr>
            <a:lvl4pPr marL="2057400" indent="0">
              <a:buNone/>
              <a:defRPr/>
            </a:lvl4pPr>
            <a:lvl5pPr marL="2743200" indent="0">
              <a:buNone/>
              <a:defRPr/>
            </a:lvl5pPr>
          </a:lstStyle>
          <a:p>
            <a:pPr lvl="0"/>
            <a:r>
              <a:rPr lang="hu-HU" dirty="0" err="1"/>
              <a:t>Introduction</a:t>
            </a:r>
            <a:endParaRPr lang="hu-HU" dirty="0"/>
          </a:p>
          <a:p>
            <a:pPr lvl="1"/>
            <a:r>
              <a:rPr lang="hu-HU" dirty="0" err="1"/>
              <a:t>Setting</a:t>
            </a:r>
            <a:r>
              <a:rPr lang="hu-HU" dirty="0"/>
              <a:t> </a:t>
            </a:r>
            <a:r>
              <a:rPr lang="hu-HU" dirty="0" err="1"/>
              <a:t>the</a:t>
            </a:r>
            <a:r>
              <a:rPr lang="hu-HU" dirty="0"/>
              <a:t> </a:t>
            </a:r>
            <a:r>
              <a:rPr lang="hu-HU" dirty="0" err="1"/>
              <a:t>Stage</a:t>
            </a:r>
            <a:r>
              <a:rPr lang="hu-HU" dirty="0"/>
              <a:t> </a:t>
            </a:r>
            <a:r>
              <a:rPr lang="hu-HU" dirty="0" err="1"/>
              <a:t>for</a:t>
            </a:r>
            <a:r>
              <a:rPr lang="hu-HU" dirty="0"/>
              <a:t> </a:t>
            </a:r>
            <a:r>
              <a:rPr lang="hu-HU" dirty="0" err="1"/>
              <a:t>Understanding</a:t>
            </a:r>
            <a:r>
              <a:rPr lang="hu-HU" dirty="0"/>
              <a:t> </a:t>
            </a:r>
            <a:r>
              <a:rPr lang="hu-HU" dirty="0" err="1"/>
              <a:t>the</a:t>
            </a:r>
            <a:r>
              <a:rPr lang="hu-HU" dirty="0"/>
              <a:t> </a:t>
            </a:r>
            <a:r>
              <a:rPr lang="hu-HU" dirty="0" err="1"/>
              <a:t>Topic</a:t>
            </a:r>
            <a:r>
              <a:rPr lang="hu-HU" dirty="0"/>
              <a:t>.</a:t>
            </a:r>
          </a:p>
        </p:txBody>
      </p:sp>
      <p:pic>
        <p:nvPicPr>
          <p:cNvPr id="8" name="Kép 7">
            <a:extLst>
              <a:ext uri="{FF2B5EF4-FFF2-40B4-BE49-F238E27FC236}">
                <a16:creationId xmlns:a16="http://schemas.microsoft.com/office/drawing/2014/main" id="{55A24A42-DC3E-CB52-FCED-09603670CA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81731" b="-137"/>
          <a:stretch/>
        </p:blipFill>
        <p:spPr>
          <a:xfrm>
            <a:off x="0" y="1"/>
            <a:ext cx="1866900" cy="10296000"/>
          </a:xfrm>
          <a:prstGeom prst="rect">
            <a:avLst/>
          </a:prstGeom>
        </p:spPr>
      </p:pic>
    </p:spTree>
    <p:extLst>
      <p:ext uri="{BB962C8B-B14F-4D97-AF65-F5344CB8AC3E}">
        <p14:creationId xmlns:p14="http://schemas.microsoft.com/office/powerpoint/2010/main" val="2861669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ímdia">
    <p:spTree>
      <p:nvGrpSpPr>
        <p:cNvPr id="1" name=""/>
        <p:cNvGrpSpPr/>
        <p:nvPr/>
      </p:nvGrpSpPr>
      <p:grpSpPr>
        <a:xfrm>
          <a:off x="0" y="0"/>
          <a:ext cx="0" cy="0"/>
          <a:chOff x="0" y="0"/>
          <a:chExt cx="0" cy="0"/>
        </a:xfrm>
      </p:grpSpPr>
      <p:pic>
        <p:nvPicPr>
          <p:cNvPr id="10" name="Kép 9">
            <a:extLst>
              <a:ext uri="{FF2B5EF4-FFF2-40B4-BE49-F238E27FC236}">
                <a16:creationId xmlns:a16="http://schemas.microsoft.com/office/drawing/2014/main" id="{A968B51B-CCE1-7A92-B6D1-C2325BCAAFB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62843" b="-137"/>
          <a:stretch/>
        </p:blipFill>
        <p:spPr>
          <a:xfrm>
            <a:off x="0" y="0"/>
            <a:ext cx="3811558" cy="10296000"/>
          </a:xfrm>
          <a:prstGeom prst="rect">
            <a:avLst/>
          </a:prstGeom>
        </p:spPr>
      </p:pic>
      <p:sp>
        <p:nvSpPr>
          <p:cNvPr id="8" name="Szövegdoboz 7">
            <a:extLst>
              <a:ext uri="{FF2B5EF4-FFF2-40B4-BE49-F238E27FC236}">
                <a16:creationId xmlns:a16="http://schemas.microsoft.com/office/drawing/2014/main" id="{49A93343-50B0-2088-E2B0-A9630AD2C34C}"/>
              </a:ext>
            </a:extLst>
          </p:cNvPr>
          <p:cNvSpPr txBox="1"/>
          <p:nvPr userDrawn="1"/>
        </p:nvSpPr>
        <p:spPr>
          <a:xfrm>
            <a:off x="4826782" y="4877612"/>
            <a:ext cx="9359900" cy="553998"/>
          </a:xfrm>
          <a:prstGeom prst="rect">
            <a:avLst/>
          </a:prstGeom>
          <a:noFill/>
        </p:spPr>
        <p:txBody>
          <a:bodyPr wrap="square" rtlCol="0">
            <a:spAutoFit/>
          </a:bodyPr>
          <a:lstStyle/>
          <a:p>
            <a:endParaRPr lang="en-GB" sz="3000" b="1" dirty="0">
              <a:solidFill>
                <a:srgbClr val="003399"/>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Title 1">
            <a:extLst>
              <a:ext uri="{FF2B5EF4-FFF2-40B4-BE49-F238E27FC236}">
                <a16:creationId xmlns:a16="http://schemas.microsoft.com/office/drawing/2014/main" id="{F1FAE2DB-FCE6-BE91-B8CD-4505BA95F6C7}"/>
              </a:ext>
            </a:extLst>
          </p:cNvPr>
          <p:cNvSpPr>
            <a:spLocks noGrp="1"/>
          </p:cNvSpPr>
          <p:nvPr>
            <p:ph type="title" hasCustomPrompt="1"/>
          </p:nvPr>
        </p:nvSpPr>
        <p:spPr>
          <a:xfrm>
            <a:off x="4686300" y="2740011"/>
            <a:ext cx="12725400" cy="2404283"/>
          </a:xfrm>
          <a:prstGeom prst="rect">
            <a:avLst/>
          </a:prstGeom>
        </p:spPr>
        <p:txBody>
          <a:bodyPr/>
          <a:lstStyle>
            <a:lvl1pPr>
              <a:defRPr sz="9000" b="1">
                <a:solidFill>
                  <a:srgbClr val="003399"/>
                </a:solidFill>
              </a:defRPr>
            </a:lvl1pPr>
          </a:lstStyle>
          <a:p>
            <a:r>
              <a:rPr lang="hu-HU" dirty="0" err="1"/>
              <a:t>Problem</a:t>
            </a:r>
            <a:r>
              <a:rPr lang="hu-HU" dirty="0"/>
              <a:t> </a:t>
            </a:r>
            <a:br>
              <a:rPr lang="hu-HU" dirty="0"/>
            </a:br>
            <a:r>
              <a:rPr lang="hu-HU" dirty="0" err="1"/>
              <a:t>Statement</a:t>
            </a:r>
            <a:endParaRPr lang="en-US" dirty="0"/>
          </a:p>
        </p:txBody>
      </p:sp>
      <p:sp>
        <p:nvSpPr>
          <p:cNvPr id="16" name="Szöveg helye 15">
            <a:extLst>
              <a:ext uri="{FF2B5EF4-FFF2-40B4-BE49-F238E27FC236}">
                <a16:creationId xmlns:a16="http://schemas.microsoft.com/office/drawing/2014/main" id="{150CE71C-2719-5FF6-4579-C85A5B61D137}"/>
              </a:ext>
            </a:extLst>
          </p:cNvPr>
          <p:cNvSpPr>
            <a:spLocks noGrp="1"/>
          </p:cNvSpPr>
          <p:nvPr>
            <p:ph type="body" sz="quarter" idx="13" hasCustomPrompt="1"/>
          </p:nvPr>
        </p:nvSpPr>
        <p:spPr>
          <a:xfrm>
            <a:off x="4686300" y="5193776"/>
            <a:ext cx="12725400" cy="1071562"/>
          </a:xfrm>
        </p:spPr>
        <p:txBody>
          <a:bodyPr>
            <a:normAutofit/>
          </a:bodyPr>
          <a:lstStyle>
            <a:lvl1pPr marL="0" indent="0">
              <a:buNone/>
              <a:defRPr sz="3200">
                <a:solidFill>
                  <a:srgbClr val="003399"/>
                </a:solidFill>
              </a:defRPr>
            </a:lvl1pPr>
          </a:lstStyle>
          <a:p>
            <a:pPr lvl="0"/>
            <a:r>
              <a:rPr lang="hu-HU" dirty="0" err="1"/>
              <a:t>Identifying</a:t>
            </a:r>
            <a:r>
              <a:rPr lang="hu-HU" dirty="0"/>
              <a:t> </a:t>
            </a:r>
            <a:r>
              <a:rPr lang="hu-HU" dirty="0" err="1"/>
              <a:t>the</a:t>
            </a:r>
            <a:r>
              <a:rPr lang="hu-HU" dirty="0"/>
              <a:t> </a:t>
            </a:r>
            <a:r>
              <a:rPr lang="hu-HU" dirty="0" err="1"/>
              <a:t>Challenge</a:t>
            </a:r>
            <a:r>
              <a:rPr lang="hu-HU" dirty="0"/>
              <a:t> </a:t>
            </a:r>
            <a:r>
              <a:rPr lang="hu-HU" dirty="0" err="1"/>
              <a:t>Faced</a:t>
            </a:r>
            <a:r>
              <a:rPr lang="hu-HU" dirty="0"/>
              <a:t> </a:t>
            </a:r>
            <a:r>
              <a:rPr lang="hu-HU" dirty="0" err="1"/>
              <a:t>by</a:t>
            </a:r>
            <a:r>
              <a:rPr lang="hu-HU" dirty="0"/>
              <a:t> </a:t>
            </a:r>
            <a:r>
              <a:rPr lang="hu-HU" dirty="0" err="1"/>
              <a:t>the</a:t>
            </a:r>
            <a:r>
              <a:rPr lang="hu-HU" dirty="0"/>
              <a:t> Organization</a:t>
            </a:r>
          </a:p>
        </p:txBody>
      </p:sp>
      <p:sp>
        <p:nvSpPr>
          <p:cNvPr id="20" name="Szöveg helye 17">
            <a:extLst>
              <a:ext uri="{FF2B5EF4-FFF2-40B4-BE49-F238E27FC236}">
                <a16:creationId xmlns:a16="http://schemas.microsoft.com/office/drawing/2014/main" id="{656464FE-CCBD-9B9D-7961-967F248F4D7F}"/>
              </a:ext>
            </a:extLst>
          </p:cNvPr>
          <p:cNvSpPr>
            <a:spLocks noGrp="1"/>
          </p:cNvSpPr>
          <p:nvPr>
            <p:ph type="body" sz="quarter" idx="16" hasCustomPrompt="1"/>
          </p:nvPr>
        </p:nvSpPr>
        <p:spPr>
          <a:xfrm>
            <a:off x="4686300" y="693979"/>
            <a:ext cx="3911600" cy="546100"/>
          </a:xfrm>
        </p:spPr>
        <p:txBody>
          <a:bodyPr>
            <a:noAutofit/>
          </a:bodyPr>
          <a:lstStyle>
            <a:lvl1pPr marL="0" indent="0">
              <a:buNone/>
              <a:defRPr sz="4000" b="1">
                <a:solidFill>
                  <a:srgbClr val="003399"/>
                </a:solidFill>
              </a:defRPr>
            </a:lvl1pPr>
          </a:lstStyle>
          <a:p>
            <a:pPr lvl="0"/>
            <a:r>
              <a:rPr lang="hu-HU" dirty="0"/>
              <a:t>2/5</a:t>
            </a:r>
          </a:p>
        </p:txBody>
      </p:sp>
    </p:spTree>
    <p:extLst>
      <p:ext uri="{BB962C8B-B14F-4D97-AF65-F5344CB8AC3E}">
        <p14:creationId xmlns:p14="http://schemas.microsoft.com/office/powerpoint/2010/main" val="132759070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ím és tartal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14600" y="662073"/>
            <a:ext cx="6121400" cy="2373227"/>
          </a:xfrm>
          <a:prstGeom prst="rect">
            <a:avLst/>
          </a:prstGeom>
        </p:spPr>
        <p:txBody>
          <a:bodyPr/>
          <a:lstStyle>
            <a:lvl1pPr>
              <a:defRPr sz="5000" b="1">
                <a:solidFill>
                  <a:srgbClr val="003399"/>
                </a:solidFill>
              </a:defRPr>
            </a:lvl1pPr>
          </a:lstStyle>
          <a:p>
            <a:r>
              <a:rPr lang="hu-HU" dirty="0" err="1"/>
              <a:t>Security</a:t>
            </a:r>
            <a:r>
              <a:rPr lang="hu-HU" dirty="0"/>
              <a:t> </a:t>
            </a:r>
            <a:r>
              <a:rPr lang="hu-HU" dirty="0" err="1"/>
              <a:t>Measures</a:t>
            </a:r>
            <a:endParaRPr lang="en-US" dirty="0"/>
          </a:p>
        </p:txBody>
      </p:sp>
      <p:pic>
        <p:nvPicPr>
          <p:cNvPr id="8" name="Kép 7">
            <a:extLst>
              <a:ext uri="{FF2B5EF4-FFF2-40B4-BE49-F238E27FC236}">
                <a16:creationId xmlns:a16="http://schemas.microsoft.com/office/drawing/2014/main" id="{55A24A42-DC3E-CB52-FCED-09603670CA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81731" b="-137"/>
          <a:stretch/>
        </p:blipFill>
        <p:spPr>
          <a:xfrm>
            <a:off x="0" y="1"/>
            <a:ext cx="1866900" cy="10296000"/>
          </a:xfrm>
          <a:prstGeom prst="rect">
            <a:avLst/>
          </a:prstGeom>
        </p:spPr>
      </p:pic>
      <p:sp>
        <p:nvSpPr>
          <p:cNvPr id="6" name="Szöveg helye 5">
            <a:extLst>
              <a:ext uri="{FF2B5EF4-FFF2-40B4-BE49-F238E27FC236}">
                <a16:creationId xmlns:a16="http://schemas.microsoft.com/office/drawing/2014/main" id="{1C192429-C384-9F05-103F-217676A911BD}"/>
              </a:ext>
            </a:extLst>
          </p:cNvPr>
          <p:cNvSpPr>
            <a:spLocks noGrp="1"/>
          </p:cNvSpPr>
          <p:nvPr>
            <p:ph type="body" sz="quarter" idx="10" hasCustomPrompt="1"/>
          </p:nvPr>
        </p:nvSpPr>
        <p:spPr>
          <a:xfrm>
            <a:off x="9283700" y="663576"/>
            <a:ext cx="8216900" cy="9117012"/>
          </a:xfrm>
        </p:spPr>
        <p:txBody>
          <a:bodyPr anchor="ctr">
            <a:normAutofit/>
          </a:bodyPr>
          <a:lstStyle>
            <a:lvl1pPr marL="0" indent="0">
              <a:buNone/>
              <a:defRPr sz="3000">
                <a:solidFill>
                  <a:srgbClr val="003399"/>
                </a:solidFill>
              </a:defRPr>
            </a:lvl1pPr>
          </a:lstStyle>
          <a:p>
            <a:pPr lvl="0"/>
            <a:r>
              <a:rPr lang="en-GB" dirty="0"/>
              <a:t>Recent data breaches in the industry underscore the pressing need for enhanced cybersecurity protocols. With sophisticated hacking techniques on the rise, our organization faces heightened risks of data theft and system compromise.</a:t>
            </a:r>
            <a:r>
              <a:rPr lang="hu-HU" dirty="0"/>
              <a:t> </a:t>
            </a:r>
            <a:r>
              <a:rPr lang="en-GB" dirty="0"/>
              <a:t>Failure to address these vulnerabilities not only jeopardizes our reputation but also exposes us to legal and financial repercussions in an ever-changing digital landscape.</a:t>
            </a:r>
          </a:p>
        </p:txBody>
      </p:sp>
      <p:sp>
        <p:nvSpPr>
          <p:cNvPr id="9" name="Szöveg helye 8">
            <a:extLst>
              <a:ext uri="{FF2B5EF4-FFF2-40B4-BE49-F238E27FC236}">
                <a16:creationId xmlns:a16="http://schemas.microsoft.com/office/drawing/2014/main" id="{E52E5C56-4C55-7074-1F59-18B54B6FAC3B}"/>
              </a:ext>
            </a:extLst>
          </p:cNvPr>
          <p:cNvSpPr>
            <a:spLocks noGrp="1"/>
          </p:cNvSpPr>
          <p:nvPr>
            <p:ph type="body" sz="quarter" idx="11" hasCustomPrompt="1"/>
          </p:nvPr>
        </p:nvSpPr>
        <p:spPr>
          <a:xfrm>
            <a:off x="2514600" y="3035300"/>
            <a:ext cx="6121400" cy="6745288"/>
          </a:xfrm>
        </p:spPr>
        <p:txBody>
          <a:bodyPr>
            <a:normAutofit/>
          </a:bodyPr>
          <a:lstStyle>
            <a:lvl1pPr marL="0" indent="0">
              <a:buNone/>
              <a:defRPr sz="3200">
                <a:solidFill>
                  <a:srgbClr val="003399"/>
                </a:solidFill>
              </a:defRPr>
            </a:lvl1pPr>
          </a:lstStyle>
          <a:p>
            <a:pPr lvl="0"/>
            <a:r>
              <a:rPr lang="en-GB" dirty="0"/>
              <a:t>Inadequate cybersecurity measures pose a significant threat to our company's sensitive data and operations. As cyber threats evolve, our current </a:t>
            </a:r>
            <a:r>
              <a:rPr lang="en-GB" dirty="0" err="1"/>
              <a:t>defenses</a:t>
            </a:r>
            <a:r>
              <a:rPr lang="en-GB" dirty="0"/>
              <a:t> are increasingly vulnerable, necessitating urgent action.</a:t>
            </a:r>
          </a:p>
        </p:txBody>
      </p:sp>
    </p:spTree>
    <p:extLst>
      <p:ext uri="{BB962C8B-B14F-4D97-AF65-F5344CB8AC3E}">
        <p14:creationId xmlns:p14="http://schemas.microsoft.com/office/powerpoint/2010/main" val="3839729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ím és tartal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14600" y="662073"/>
            <a:ext cx="15113000" cy="8862927"/>
          </a:xfrm>
          <a:prstGeom prst="rect">
            <a:avLst/>
          </a:prstGeom>
        </p:spPr>
        <p:txBody>
          <a:bodyPr/>
          <a:lstStyle>
            <a:lvl1pPr>
              <a:defRPr sz="5000" b="1">
                <a:solidFill>
                  <a:srgbClr val="003399"/>
                </a:solidFill>
              </a:defRPr>
            </a:lvl1pPr>
          </a:lstStyle>
          <a:p>
            <a:r>
              <a:rPr lang="hu-HU" dirty="0"/>
              <a:t>”</a:t>
            </a:r>
            <a:r>
              <a:rPr lang="hu-HU" dirty="0" err="1"/>
              <a:t>Addressing</a:t>
            </a:r>
            <a:r>
              <a:rPr lang="hu-HU" dirty="0"/>
              <a:t> </a:t>
            </a:r>
            <a:r>
              <a:rPr lang="hu-HU" dirty="0" err="1"/>
              <a:t>cybersecurity</a:t>
            </a:r>
            <a:r>
              <a:rPr lang="hu-HU" dirty="0"/>
              <a:t> </a:t>
            </a:r>
            <a:r>
              <a:rPr lang="hu-HU" dirty="0" err="1"/>
              <a:t>risks</a:t>
            </a:r>
            <a:r>
              <a:rPr lang="hu-HU" dirty="0"/>
              <a:t> is </a:t>
            </a:r>
            <a:r>
              <a:rPr lang="hu-HU" dirty="0" err="1"/>
              <a:t>not</a:t>
            </a:r>
            <a:r>
              <a:rPr lang="hu-HU" dirty="0"/>
              <a:t> an </a:t>
            </a:r>
            <a:r>
              <a:rPr lang="hu-HU" dirty="0" err="1"/>
              <a:t>option</a:t>
            </a:r>
            <a:r>
              <a:rPr lang="hu-HU" dirty="0"/>
              <a:t> </a:t>
            </a:r>
            <a:r>
              <a:rPr lang="hu-HU" dirty="0" err="1"/>
              <a:t>but</a:t>
            </a:r>
            <a:r>
              <a:rPr lang="hu-HU" dirty="0"/>
              <a:t> a </a:t>
            </a:r>
            <a:r>
              <a:rPr lang="hu-HU" dirty="0" err="1"/>
              <a:t>necessity</a:t>
            </a:r>
            <a:r>
              <a:rPr lang="hu-HU" dirty="0"/>
              <a:t> in </a:t>
            </a:r>
            <a:r>
              <a:rPr lang="hu-HU" dirty="0" err="1"/>
              <a:t>safeguarding</a:t>
            </a:r>
            <a:r>
              <a:rPr lang="hu-HU" dirty="0"/>
              <a:t> </a:t>
            </a:r>
            <a:r>
              <a:rPr lang="hu-HU" dirty="0" err="1"/>
              <a:t>our</a:t>
            </a:r>
            <a:r>
              <a:rPr lang="hu-HU" dirty="0"/>
              <a:t> </a:t>
            </a:r>
            <a:r>
              <a:rPr lang="hu-HU" dirty="0" err="1"/>
              <a:t>data</a:t>
            </a:r>
            <a:r>
              <a:rPr lang="hu-HU" dirty="0"/>
              <a:t> and </a:t>
            </a:r>
            <a:r>
              <a:rPr lang="hu-HU" dirty="0" err="1"/>
              <a:t>preserving</a:t>
            </a:r>
            <a:r>
              <a:rPr lang="hu-HU" dirty="0"/>
              <a:t> </a:t>
            </a:r>
            <a:r>
              <a:rPr lang="hu-HU" dirty="0" err="1"/>
              <a:t>organizational</a:t>
            </a:r>
            <a:r>
              <a:rPr lang="hu-HU" dirty="0"/>
              <a:t> </a:t>
            </a:r>
            <a:r>
              <a:rPr lang="hu-HU" dirty="0" err="1"/>
              <a:t>integrity</a:t>
            </a:r>
            <a:r>
              <a:rPr lang="hu-HU" dirty="0"/>
              <a:t>.”</a:t>
            </a:r>
            <a:endParaRPr lang="en-US" dirty="0"/>
          </a:p>
        </p:txBody>
      </p:sp>
      <p:pic>
        <p:nvPicPr>
          <p:cNvPr id="8" name="Kép 7">
            <a:extLst>
              <a:ext uri="{FF2B5EF4-FFF2-40B4-BE49-F238E27FC236}">
                <a16:creationId xmlns:a16="http://schemas.microsoft.com/office/drawing/2014/main" id="{55A24A42-DC3E-CB52-FCED-09603670CA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81731" b="-137"/>
          <a:stretch/>
        </p:blipFill>
        <p:spPr>
          <a:xfrm>
            <a:off x="0" y="1"/>
            <a:ext cx="1866900" cy="10296000"/>
          </a:xfrm>
          <a:prstGeom prst="rect">
            <a:avLst/>
          </a:prstGeom>
        </p:spPr>
      </p:pic>
    </p:spTree>
    <p:extLst>
      <p:ext uri="{BB962C8B-B14F-4D97-AF65-F5344CB8AC3E}">
        <p14:creationId xmlns:p14="http://schemas.microsoft.com/office/powerpoint/2010/main" val="661550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ím és tartal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14600" y="662073"/>
            <a:ext cx="6121400" cy="2373227"/>
          </a:xfrm>
          <a:prstGeom prst="rect">
            <a:avLst/>
          </a:prstGeom>
        </p:spPr>
        <p:txBody>
          <a:bodyPr/>
          <a:lstStyle>
            <a:lvl1pPr>
              <a:defRPr sz="5000" b="1">
                <a:solidFill>
                  <a:srgbClr val="003399"/>
                </a:solidFill>
              </a:defRPr>
            </a:lvl1pPr>
          </a:lstStyle>
          <a:p>
            <a:r>
              <a:rPr lang="hu-HU" dirty="0" err="1"/>
              <a:t>Security</a:t>
            </a:r>
            <a:r>
              <a:rPr lang="hu-HU" dirty="0"/>
              <a:t> </a:t>
            </a:r>
            <a:r>
              <a:rPr lang="hu-HU" dirty="0" err="1"/>
              <a:t>Measures</a:t>
            </a:r>
            <a:endParaRPr lang="en-US" dirty="0"/>
          </a:p>
        </p:txBody>
      </p:sp>
      <p:pic>
        <p:nvPicPr>
          <p:cNvPr id="8" name="Kép 7">
            <a:extLst>
              <a:ext uri="{FF2B5EF4-FFF2-40B4-BE49-F238E27FC236}">
                <a16:creationId xmlns:a16="http://schemas.microsoft.com/office/drawing/2014/main" id="{55A24A42-DC3E-CB52-FCED-09603670CA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81731" b="-137"/>
          <a:stretch/>
        </p:blipFill>
        <p:spPr>
          <a:xfrm>
            <a:off x="0" y="1"/>
            <a:ext cx="1866900" cy="10296000"/>
          </a:xfrm>
          <a:prstGeom prst="rect">
            <a:avLst/>
          </a:prstGeom>
        </p:spPr>
      </p:pic>
      <p:sp>
        <p:nvSpPr>
          <p:cNvPr id="9" name="Szöveg helye 8">
            <a:extLst>
              <a:ext uri="{FF2B5EF4-FFF2-40B4-BE49-F238E27FC236}">
                <a16:creationId xmlns:a16="http://schemas.microsoft.com/office/drawing/2014/main" id="{E52E5C56-4C55-7074-1F59-18B54B6FAC3B}"/>
              </a:ext>
            </a:extLst>
          </p:cNvPr>
          <p:cNvSpPr>
            <a:spLocks noGrp="1"/>
          </p:cNvSpPr>
          <p:nvPr>
            <p:ph type="body" sz="quarter" idx="11" hasCustomPrompt="1"/>
          </p:nvPr>
        </p:nvSpPr>
        <p:spPr>
          <a:xfrm>
            <a:off x="2514600" y="3035300"/>
            <a:ext cx="6121400" cy="6745288"/>
          </a:xfrm>
        </p:spPr>
        <p:txBody>
          <a:bodyPr>
            <a:normAutofit/>
          </a:bodyPr>
          <a:lstStyle>
            <a:lvl1pPr marL="0" indent="0">
              <a:buNone/>
              <a:defRPr sz="3200">
                <a:solidFill>
                  <a:srgbClr val="003399"/>
                </a:solidFill>
              </a:defRPr>
            </a:lvl1pPr>
          </a:lstStyle>
          <a:p>
            <a:pPr lvl="0"/>
            <a:r>
              <a:rPr lang="en-GB" dirty="0"/>
              <a:t>Inadequate cybersecurity measures pose a significant threat to our company's sensitive data and operations. As cyber threats evolve, our current </a:t>
            </a:r>
            <a:r>
              <a:rPr lang="en-GB" dirty="0" err="1"/>
              <a:t>defenses</a:t>
            </a:r>
            <a:r>
              <a:rPr lang="en-GB" dirty="0"/>
              <a:t> are increasingly vulnerable, necessitating urgent action.</a:t>
            </a:r>
          </a:p>
        </p:txBody>
      </p:sp>
      <p:sp>
        <p:nvSpPr>
          <p:cNvPr id="4" name="Kép helye 3">
            <a:extLst>
              <a:ext uri="{FF2B5EF4-FFF2-40B4-BE49-F238E27FC236}">
                <a16:creationId xmlns:a16="http://schemas.microsoft.com/office/drawing/2014/main" id="{90EC8926-1D3A-B547-162C-C962F40E7713}"/>
              </a:ext>
            </a:extLst>
          </p:cNvPr>
          <p:cNvSpPr>
            <a:spLocks noGrp="1"/>
          </p:cNvSpPr>
          <p:nvPr>
            <p:ph type="pic" sz="quarter" idx="12" hasCustomPrompt="1"/>
          </p:nvPr>
        </p:nvSpPr>
        <p:spPr>
          <a:xfrm>
            <a:off x="9283700" y="0"/>
            <a:ext cx="9004300" cy="10288588"/>
          </a:xfrm>
        </p:spPr>
        <p:txBody>
          <a:bodyPr anchor="ctr">
            <a:normAutofit/>
          </a:bodyPr>
          <a:lstStyle>
            <a:lvl1pPr marL="0" indent="0" algn="ctr">
              <a:buNone/>
              <a:defRPr sz="2000">
                <a:solidFill>
                  <a:srgbClr val="003399"/>
                </a:solidFill>
              </a:defRPr>
            </a:lvl1pPr>
          </a:lstStyle>
          <a:p>
            <a:r>
              <a:rPr lang="hu-HU" dirty="0" err="1"/>
              <a:t>Paste</a:t>
            </a:r>
            <a:r>
              <a:rPr lang="hu-HU" dirty="0"/>
              <a:t> image here</a:t>
            </a:r>
            <a:endParaRPr lang="en-GB" dirty="0"/>
          </a:p>
        </p:txBody>
      </p:sp>
    </p:spTree>
    <p:extLst>
      <p:ext uri="{BB962C8B-B14F-4D97-AF65-F5344CB8AC3E}">
        <p14:creationId xmlns:p14="http://schemas.microsoft.com/office/powerpoint/2010/main" val="83689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ím és tartalom">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14600" y="662073"/>
            <a:ext cx="6121400" cy="2373227"/>
          </a:xfrm>
          <a:prstGeom prst="rect">
            <a:avLst/>
          </a:prstGeom>
        </p:spPr>
        <p:txBody>
          <a:bodyPr/>
          <a:lstStyle>
            <a:lvl1pPr>
              <a:defRPr sz="5000" b="1">
                <a:solidFill>
                  <a:srgbClr val="003399"/>
                </a:solidFill>
              </a:defRPr>
            </a:lvl1pPr>
          </a:lstStyle>
          <a:p>
            <a:r>
              <a:rPr lang="hu-HU" dirty="0" err="1"/>
              <a:t>Security</a:t>
            </a:r>
            <a:r>
              <a:rPr lang="hu-HU" dirty="0"/>
              <a:t> </a:t>
            </a:r>
            <a:r>
              <a:rPr lang="hu-HU" dirty="0" err="1"/>
              <a:t>Measures</a:t>
            </a:r>
            <a:endParaRPr lang="en-US" dirty="0"/>
          </a:p>
        </p:txBody>
      </p:sp>
      <p:pic>
        <p:nvPicPr>
          <p:cNvPr id="8" name="Kép 7">
            <a:extLst>
              <a:ext uri="{FF2B5EF4-FFF2-40B4-BE49-F238E27FC236}">
                <a16:creationId xmlns:a16="http://schemas.microsoft.com/office/drawing/2014/main" id="{55A24A42-DC3E-CB52-FCED-09603670CA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37" t="169" r="81731" b="-137"/>
          <a:stretch/>
        </p:blipFill>
        <p:spPr>
          <a:xfrm>
            <a:off x="0" y="1"/>
            <a:ext cx="1866900" cy="10296000"/>
          </a:xfrm>
          <a:prstGeom prst="rect">
            <a:avLst/>
          </a:prstGeom>
        </p:spPr>
      </p:pic>
      <p:sp>
        <p:nvSpPr>
          <p:cNvPr id="9" name="Szöveg helye 8">
            <a:extLst>
              <a:ext uri="{FF2B5EF4-FFF2-40B4-BE49-F238E27FC236}">
                <a16:creationId xmlns:a16="http://schemas.microsoft.com/office/drawing/2014/main" id="{E52E5C56-4C55-7074-1F59-18B54B6FAC3B}"/>
              </a:ext>
            </a:extLst>
          </p:cNvPr>
          <p:cNvSpPr>
            <a:spLocks noGrp="1"/>
          </p:cNvSpPr>
          <p:nvPr>
            <p:ph type="body" sz="quarter" idx="11" hasCustomPrompt="1"/>
          </p:nvPr>
        </p:nvSpPr>
        <p:spPr>
          <a:xfrm>
            <a:off x="2514600" y="3035300"/>
            <a:ext cx="6121400" cy="6745288"/>
          </a:xfrm>
        </p:spPr>
        <p:txBody>
          <a:bodyPr>
            <a:normAutofit/>
          </a:bodyPr>
          <a:lstStyle>
            <a:lvl1pPr marL="0" indent="0">
              <a:buNone/>
              <a:defRPr sz="3200">
                <a:solidFill>
                  <a:srgbClr val="003399"/>
                </a:solidFill>
              </a:defRPr>
            </a:lvl1pPr>
          </a:lstStyle>
          <a:p>
            <a:pPr lvl="0"/>
            <a:r>
              <a:rPr lang="en-GB" dirty="0"/>
              <a:t>Inadequate cybersecurity measures pose a significant threat to our company's sensitive data and operations. As cyber threats evolve, our current </a:t>
            </a:r>
            <a:r>
              <a:rPr lang="en-GB" dirty="0" err="1"/>
              <a:t>defenses</a:t>
            </a:r>
            <a:r>
              <a:rPr lang="en-GB" dirty="0"/>
              <a:t> are increasingly vulnerable, necessitating urgent action.</a:t>
            </a:r>
          </a:p>
        </p:txBody>
      </p:sp>
      <p:sp>
        <p:nvSpPr>
          <p:cNvPr id="4" name="Kép helye 3">
            <a:extLst>
              <a:ext uri="{FF2B5EF4-FFF2-40B4-BE49-F238E27FC236}">
                <a16:creationId xmlns:a16="http://schemas.microsoft.com/office/drawing/2014/main" id="{90EC8926-1D3A-B547-162C-C962F40E7713}"/>
              </a:ext>
            </a:extLst>
          </p:cNvPr>
          <p:cNvSpPr>
            <a:spLocks noGrp="1"/>
          </p:cNvSpPr>
          <p:nvPr>
            <p:ph type="pic" sz="quarter" idx="12" hasCustomPrompt="1"/>
          </p:nvPr>
        </p:nvSpPr>
        <p:spPr>
          <a:xfrm>
            <a:off x="9283700" y="661988"/>
            <a:ext cx="8343900" cy="7300912"/>
          </a:xfrm>
        </p:spPr>
        <p:txBody>
          <a:bodyPr anchor="ctr">
            <a:normAutofit/>
          </a:bodyPr>
          <a:lstStyle>
            <a:lvl1pPr marL="0" indent="0" algn="ctr">
              <a:buNone/>
              <a:defRPr sz="2000">
                <a:solidFill>
                  <a:srgbClr val="003399"/>
                </a:solidFill>
              </a:defRPr>
            </a:lvl1pPr>
          </a:lstStyle>
          <a:p>
            <a:r>
              <a:rPr lang="hu-HU" dirty="0" err="1"/>
              <a:t>Paste</a:t>
            </a:r>
            <a:r>
              <a:rPr lang="hu-HU" dirty="0"/>
              <a:t> image here</a:t>
            </a:r>
            <a:endParaRPr lang="en-GB" dirty="0"/>
          </a:p>
        </p:txBody>
      </p:sp>
      <p:sp>
        <p:nvSpPr>
          <p:cNvPr id="5" name="Szöveg helye 4">
            <a:extLst>
              <a:ext uri="{FF2B5EF4-FFF2-40B4-BE49-F238E27FC236}">
                <a16:creationId xmlns:a16="http://schemas.microsoft.com/office/drawing/2014/main" id="{CB16E25C-BCD7-88E3-9E7A-4845AD6BB1FF}"/>
              </a:ext>
            </a:extLst>
          </p:cNvPr>
          <p:cNvSpPr>
            <a:spLocks noGrp="1"/>
          </p:cNvSpPr>
          <p:nvPr>
            <p:ph type="body" sz="quarter" idx="13" hasCustomPrompt="1"/>
          </p:nvPr>
        </p:nvSpPr>
        <p:spPr>
          <a:xfrm>
            <a:off x="9283700" y="7962900"/>
            <a:ext cx="8432800" cy="1689100"/>
          </a:xfrm>
        </p:spPr>
        <p:txBody>
          <a:bodyPr anchor="ctr">
            <a:normAutofit/>
          </a:bodyPr>
          <a:lstStyle>
            <a:lvl1pPr marL="0" indent="0">
              <a:buNone/>
              <a:defRPr sz="2000">
                <a:solidFill>
                  <a:srgbClr val="003399"/>
                </a:solidFill>
              </a:defRPr>
            </a:lvl1pPr>
          </a:lstStyle>
          <a:p>
            <a:pPr lvl="0"/>
            <a:r>
              <a:rPr lang="hu-HU" dirty="0"/>
              <a:t>Image </a:t>
            </a:r>
            <a:r>
              <a:rPr lang="hu-HU" dirty="0" err="1"/>
              <a:t>caption</a:t>
            </a:r>
            <a:r>
              <a:rPr lang="hu-HU" dirty="0"/>
              <a:t> </a:t>
            </a:r>
            <a:r>
              <a:rPr lang="en-GB" dirty="0"/>
              <a:t>— Inadequate cybersecurity measures pose a significant threat to our company's sensitive data and Project Title operations.</a:t>
            </a:r>
          </a:p>
        </p:txBody>
      </p:sp>
    </p:spTree>
    <p:extLst>
      <p:ext uri="{BB962C8B-B14F-4D97-AF65-F5344CB8AC3E}">
        <p14:creationId xmlns:p14="http://schemas.microsoft.com/office/powerpoint/2010/main" val="251507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ím és tartalom">
    <p:spTree>
      <p:nvGrpSpPr>
        <p:cNvPr id="1" name=""/>
        <p:cNvGrpSpPr/>
        <p:nvPr/>
      </p:nvGrpSpPr>
      <p:grpSpPr>
        <a:xfrm>
          <a:off x="0" y="0"/>
          <a:ext cx="0" cy="0"/>
          <a:chOff x="0" y="0"/>
          <a:chExt cx="0" cy="0"/>
        </a:xfrm>
      </p:grpSpPr>
      <p:sp>
        <p:nvSpPr>
          <p:cNvPr id="9" name="Szöveg helye 8">
            <a:extLst>
              <a:ext uri="{FF2B5EF4-FFF2-40B4-BE49-F238E27FC236}">
                <a16:creationId xmlns:a16="http://schemas.microsoft.com/office/drawing/2014/main" id="{E52E5C56-4C55-7074-1F59-18B54B6FAC3B}"/>
              </a:ext>
            </a:extLst>
          </p:cNvPr>
          <p:cNvSpPr>
            <a:spLocks noGrp="1"/>
          </p:cNvSpPr>
          <p:nvPr>
            <p:ph type="body" sz="quarter" idx="11" hasCustomPrompt="1"/>
          </p:nvPr>
        </p:nvSpPr>
        <p:spPr>
          <a:xfrm>
            <a:off x="7645400" y="584994"/>
            <a:ext cx="10007600" cy="2463006"/>
          </a:xfrm>
        </p:spPr>
        <p:txBody>
          <a:bodyPr>
            <a:normAutofit/>
          </a:bodyPr>
          <a:lstStyle>
            <a:lvl1pPr marL="0" indent="0">
              <a:buNone/>
              <a:defRPr sz="3200" b="1">
                <a:solidFill>
                  <a:srgbClr val="003399"/>
                </a:solidFill>
              </a:defRPr>
            </a:lvl1pPr>
          </a:lstStyle>
          <a:p>
            <a:pPr lvl="0"/>
            <a:r>
              <a:rPr lang="hu-HU" dirty="0"/>
              <a:t>projectTitle.com</a:t>
            </a:r>
            <a:endParaRPr lang="en-GB" dirty="0"/>
          </a:p>
        </p:txBody>
      </p:sp>
      <p:pic>
        <p:nvPicPr>
          <p:cNvPr id="7" name="Kép 6">
            <a:extLst>
              <a:ext uri="{FF2B5EF4-FFF2-40B4-BE49-F238E27FC236}">
                <a16:creationId xmlns:a16="http://schemas.microsoft.com/office/drawing/2014/main" id="{5C526633-17B6-9A0A-D4B8-49598BE2A12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32109"/>
          <a:stretch/>
        </p:blipFill>
        <p:spPr>
          <a:xfrm>
            <a:off x="0" y="0"/>
            <a:ext cx="6985000" cy="10288588"/>
          </a:xfrm>
          <a:prstGeom prst="rect">
            <a:avLst/>
          </a:prstGeom>
        </p:spPr>
      </p:pic>
      <p:sp>
        <p:nvSpPr>
          <p:cNvPr id="11" name="Szöveg helye 10">
            <a:extLst>
              <a:ext uri="{FF2B5EF4-FFF2-40B4-BE49-F238E27FC236}">
                <a16:creationId xmlns:a16="http://schemas.microsoft.com/office/drawing/2014/main" id="{320475DF-8954-0575-E8D7-64618E87D175}"/>
              </a:ext>
            </a:extLst>
          </p:cNvPr>
          <p:cNvSpPr>
            <a:spLocks noGrp="1"/>
          </p:cNvSpPr>
          <p:nvPr>
            <p:ph type="body" sz="quarter" idx="12" hasCustomPrompt="1"/>
          </p:nvPr>
        </p:nvSpPr>
        <p:spPr>
          <a:xfrm>
            <a:off x="635000" y="590550"/>
            <a:ext cx="5486400" cy="2730500"/>
          </a:xfrm>
        </p:spPr>
        <p:txBody>
          <a:bodyPr/>
          <a:lstStyle>
            <a:lvl1pPr marL="0" indent="0">
              <a:buNone/>
              <a:defRPr b="1">
                <a:solidFill>
                  <a:schemeClr val="bg1"/>
                </a:solidFill>
              </a:defRPr>
            </a:lvl1pPr>
          </a:lstStyle>
          <a:p>
            <a:pPr lvl="0"/>
            <a:r>
              <a:rPr lang="hu-HU" dirty="0" err="1"/>
              <a:t>Thank</a:t>
            </a:r>
            <a:r>
              <a:rPr lang="hu-HU" dirty="0"/>
              <a:t> </a:t>
            </a:r>
            <a:r>
              <a:rPr lang="hu-HU" dirty="0" err="1"/>
              <a:t>you</a:t>
            </a:r>
            <a:r>
              <a:rPr lang="hu-HU" dirty="0"/>
              <a:t> </a:t>
            </a:r>
            <a:r>
              <a:rPr lang="hu-HU" dirty="0" err="1"/>
              <a:t>for</a:t>
            </a:r>
            <a:r>
              <a:rPr lang="hu-HU" dirty="0"/>
              <a:t> </a:t>
            </a:r>
            <a:r>
              <a:rPr lang="hu-HU" dirty="0" err="1"/>
              <a:t>attending</a:t>
            </a:r>
            <a:r>
              <a:rPr lang="hu-HU" dirty="0"/>
              <a:t>!</a:t>
            </a:r>
            <a:endParaRPr lang="en-GB" dirty="0"/>
          </a:p>
        </p:txBody>
      </p:sp>
      <p:sp>
        <p:nvSpPr>
          <p:cNvPr id="12" name="Szöveg helye 8">
            <a:extLst>
              <a:ext uri="{FF2B5EF4-FFF2-40B4-BE49-F238E27FC236}">
                <a16:creationId xmlns:a16="http://schemas.microsoft.com/office/drawing/2014/main" id="{06A47172-93A7-4A84-6E0D-FD24307912E0}"/>
              </a:ext>
            </a:extLst>
          </p:cNvPr>
          <p:cNvSpPr>
            <a:spLocks noGrp="1"/>
          </p:cNvSpPr>
          <p:nvPr>
            <p:ph type="body" sz="quarter" idx="13" hasCustomPrompt="1"/>
          </p:nvPr>
        </p:nvSpPr>
        <p:spPr>
          <a:xfrm>
            <a:off x="7645400" y="3048000"/>
            <a:ext cx="5181600" cy="546100"/>
          </a:xfrm>
        </p:spPr>
        <p:txBody>
          <a:bodyPr>
            <a:normAutofit/>
          </a:bodyPr>
          <a:lstStyle>
            <a:lvl1pPr marL="0" indent="0">
              <a:buNone/>
              <a:defRPr sz="2500">
                <a:solidFill>
                  <a:srgbClr val="003399"/>
                </a:solidFill>
              </a:defRPr>
            </a:lvl1pPr>
          </a:lstStyle>
          <a:p>
            <a:pPr lvl="0"/>
            <a:r>
              <a:rPr lang="hu-HU" dirty="0" err="1"/>
              <a:t>First</a:t>
            </a:r>
            <a:r>
              <a:rPr lang="hu-HU" dirty="0"/>
              <a:t> Last</a:t>
            </a:r>
            <a:endParaRPr lang="en-GB" dirty="0"/>
          </a:p>
        </p:txBody>
      </p:sp>
      <p:sp>
        <p:nvSpPr>
          <p:cNvPr id="13" name="Szöveg helye 8">
            <a:extLst>
              <a:ext uri="{FF2B5EF4-FFF2-40B4-BE49-F238E27FC236}">
                <a16:creationId xmlns:a16="http://schemas.microsoft.com/office/drawing/2014/main" id="{B46E932A-195E-1A5A-6B8C-258516EFB8FF}"/>
              </a:ext>
            </a:extLst>
          </p:cNvPr>
          <p:cNvSpPr>
            <a:spLocks noGrp="1"/>
          </p:cNvSpPr>
          <p:nvPr>
            <p:ph type="body" sz="quarter" idx="14" hasCustomPrompt="1"/>
          </p:nvPr>
        </p:nvSpPr>
        <p:spPr>
          <a:xfrm>
            <a:off x="7645400" y="5511006"/>
            <a:ext cx="10007600" cy="2463006"/>
          </a:xfrm>
        </p:spPr>
        <p:txBody>
          <a:bodyPr>
            <a:normAutofit/>
          </a:bodyPr>
          <a:lstStyle>
            <a:lvl1pPr marL="0" indent="0">
              <a:buNone/>
              <a:defRPr sz="2500" b="0">
                <a:solidFill>
                  <a:srgbClr val="003399"/>
                </a:solidFill>
              </a:defRPr>
            </a:lvl1pPr>
          </a:lstStyle>
          <a:p>
            <a:pPr lvl="0"/>
            <a:r>
              <a:rPr lang="hu-HU" dirty="0"/>
              <a:t>Facebook.com/</a:t>
            </a:r>
            <a:r>
              <a:rPr lang="hu-HU" b="1" dirty="0" err="1"/>
              <a:t>projectTitle</a:t>
            </a:r>
            <a:br>
              <a:rPr lang="hu-HU" b="1" dirty="0"/>
            </a:br>
            <a:r>
              <a:rPr lang="hu-HU" b="0" dirty="0"/>
              <a:t>x.com/</a:t>
            </a:r>
            <a:r>
              <a:rPr lang="hu-HU" b="1" dirty="0" err="1"/>
              <a:t>projectTitle</a:t>
            </a:r>
            <a:br>
              <a:rPr lang="hu-HU" b="1" dirty="0"/>
            </a:br>
            <a:r>
              <a:rPr lang="hu-HU" b="0" dirty="0"/>
              <a:t>youtube.com/</a:t>
            </a:r>
            <a:r>
              <a:rPr lang="hu-HU" b="1" dirty="0" err="1"/>
              <a:t>projectTitle</a:t>
            </a:r>
            <a:endParaRPr lang="hu-HU" b="0" dirty="0"/>
          </a:p>
        </p:txBody>
      </p:sp>
      <p:sp>
        <p:nvSpPr>
          <p:cNvPr id="14" name="Szöveg helye 8">
            <a:extLst>
              <a:ext uri="{FF2B5EF4-FFF2-40B4-BE49-F238E27FC236}">
                <a16:creationId xmlns:a16="http://schemas.microsoft.com/office/drawing/2014/main" id="{A2B405E5-E12E-CC8C-31EC-FDDCF72E6BE9}"/>
              </a:ext>
            </a:extLst>
          </p:cNvPr>
          <p:cNvSpPr>
            <a:spLocks noGrp="1"/>
          </p:cNvSpPr>
          <p:nvPr>
            <p:ph type="body" sz="quarter" idx="15" hasCustomPrompt="1"/>
          </p:nvPr>
        </p:nvSpPr>
        <p:spPr>
          <a:xfrm>
            <a:off x="7645400" y="3594100"/>
            <a:ext cx="5181600" cy="546100"/>
          </a:xfrm>
        </p:spPr>
        <p:txBody>
          <a:bodyPr>
            <a:normAutofit/>
          </a:bodyPr>
          <a:lstStyle>
            <a:lvl1pPr marL="0" indent="0">
              <a:buNone/>
              <a:defRPr sz="2500">
                <a:solidFill>
                  <a:srgbClr val="003399"/>
                </a:solidFill>
              </a:defRPr>
            </a:lvl1pPr>
          </a:lstStyle>
          <a:p>
            <a:pPr lvl="0"/>
            <a:r>
              <a:rPr lang="hu-HU" dirty="0"/>
              <a:t>info@projectTitle.com</a:t>
            </a:r>
            <a:endParaRPr lang="en-GB" dirty="0"/>
          </a:p>
        </p:txBody>
      </p:sp>
      <p:sp>
        <p:nvSpPr>
          <p:cNvPr id="16" name="Szöveg helye 8">
            <a:extLst>
              <a:ext uri="{FF2B5EF4-FFF2-40B4-BE49-F238E27FC236}">
                <a16:creationId xmlns:a16="http://schemas.microsoft.com/office/drawing/2014/main" id="{CFE67723-D50F-BEB9-7B1E-95AC0AA7744C}"/>
              </a:ext>
            </a:extLst>
          </p:cNvPr>
          <p:cNvSpPr>
            <a:spLocks noGrp="1"/>
          </p:cNvSpPr>
          <p:nvPr>
            <p:ph type="body" sz="quarter" idx="16" hasCustomPrompt="1"/>
          </p:nvPr>
        </p:nvSpPr>
        <p:spPr>
          <a:xfrm>
            <a:off x="7645400" y="4145756"/>
            <a:ext cx="5181600" cy="546100"/>
          </a:xfrm>
        </p:spPr>
        <p:txBody>
          <a:bodyPr>
            <a:normAutofit/>
          </a:bodyPr>
          <a:lstStyle>
            <a:lvl1pPr marL="0" indent="0">
              <a:buNone/>
              <a:defRPr sz="2500">
                <a:solidFill>
                  <a:srgbClr val="003399"/>
                </a:solidFill>
              </a:defRPr>
            </a:lvl1pPr>
          </a:lstStyle>
          <a:p>
            <a:pPr lvl="0"/>
            <a:r>
              <a:rPr lang="hu-HU" dirty="0"/>
              <a:t>+32 123 456 789</a:t>
            </a:r>
            <a:endParaRPr lang="en-GB" dirty="0"/>
          </a:p>
        </p:txBody>
      </p:sp>
      <p:sp>
        <p:nvSpPr>
          <p:cNvPr id="17" name="Szöveg helye 8">
            <a:extLst>
              <a:ext uri="{FF2B5EF4-FFF2-40B4-BE49-F238E27FC236}">
                <a16:creationId xmlns:a16="http://schemas.microsoft.com/office/drawing/2014/main" id="{57E68D88-F821-2B9F-D18E-50D9F9EE9A29}"/>
              </a:ext>
            </a:extLst>
          </p:cNvPr>
          <p:cNvSpPr>
            <a:spLocks noGrp="1"/>
          </p:cNvSpPr>
          <p:nvPr>
            <p:ph type="body" sz="quarter" idx="17" hasCustomPrompt="1"/>
          </p:nvPr>
        </p:nvSpPr>
        <p:spPr>
          <a:xfrm>
            <a:off x="12827000" y="3048000"/>
            <a:ext cx="4826000" cy="1092200"/>
          </a:xfrm>
        </p:spPr>
        <p:txBody>
          <a:bodyPr>
            <a:normAutofit/>
          </a:bodyPr>
          <a:lstStyle>
            <a:lvl1pPr marL="0" indent="0">
              <a:buNone/>
              <a:defRPr sz="2500">
                <a:solidFill>
                  <a:srgbClr val="003399"/>
                </a:solidFill>
              </a:defRPr>
            </a:lvl1pPr>
          </a:lstStyle>
          <a:p>
            <a:pPr lvl="0"/>
            <a:r>
              <a:rPr lang="hu-HU" dirty="0"/>
              <a:t>Budapest utca 1</a:t>
            </a:r>
            <a:br>
              <a:rPr lang="hu-HU" dirty="0"/>
            </a:br>
            <a:r>
              <a:rPr lang="hu-HU" dirty="0"/>
              <a:t>1055 Budapest, Hungary</a:t>
            </a:r>
            <a:endParaRPr lang="en-GB" dirty="0"/>
          </a:p>
        </p:txBody>
      </p:sp>
    </p:spTree>
    <p:extLst>
      <p:ext uri="{BB962C8B-B14F-4D97-AF65-F5344CB8AC3E}">
        <p14:creationId xmlns:p14="http://schemas.microsoft.com/office/powerpoint/2010/main" val="2521462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84542" y="917256"/>
            <a:ext cx="12153118" cy="8454075"/>
          </a:xfrm>
          <a:prstGeom prst="rect">
            <a:avLst/>
          </a:prstGeom>
        </p:spPr>
        <p:txBody>
          <a:bodyPr vert="horz" lIns="91440" tIns="45720" rIns="91440" bIns="45720" rtlCol="0">
            <a:normAutofit/>
          </a:body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endParaRPr lang="en-US" dirty="0"/>
          </a:p>
        </p:txBody>
      </p:sp>
      <p:sp>
        <p:nvSpPr>
          <p:cNvPr id="4" name="Date Placeholder 3"/>
          <p:cNvSpPr>
            <a:spLocks noGrp="1"/>
          </p:cNvSpPr>
          <p:nvPr>
            <p:ph type="dt" sz="half" idx="2"/>
          </p:nvPr>
        </p:nvSpPr>
        <p:spPr>
          <a:xfrm>
            <a:off x="5233182" y="8719103"/>
            <a:ext cx="4114800" cy="547772"/>
          </a:xfrm>
          <a:prstGeom prst="rect">
            <a:avLst/>
          </a:prstGeom>
        </p:spPr>
        <p:txBody>
          <a:bodyPr vert="horz" lIns="91440" tIns="45720" rIns="91440" bIns="45720" rtlCol="0" anchor="ctr"/>
          <a:lstStyle>
            <a:lvl1pPr algn="l">
              <a:defRPr sz="1800">
                <a:solidFill>
                  <a:schemeClr val="tx1">
                    <a:tint val="75000"/>
                  </a:schemeClr>
                </a:solidFill>
              </a:defRPr>
            </a:lvl1pPr>
          </a:lstStyle>
          <a:p>
            <a:fld id="{8A9EB465-E3B1-4E46-9988-63ED5774821D}" type="datetimeFigureOut">
              <a:rPr lang="en-GB" smtClean="0"/>
              <a:t>16/06/2024</a:t>
            </a:fld>
            <a:endParaRPr lang="en-GB"/>
          </a:p>
        </p:txBody>
      </p:sp>
      <p:sp>
        <p:nvSpPr>
          <p:cNvPr id="5" name="Footer Placeholder 4"/>
          <p:cNvSpPr>
            <a:spLocks noGrp="1"/>
          </p:cNvSpPr>
          <p:nvPr>
            <p:ph type="ftr" sz="quarter" idx="3"/>
          </p:nvPr>
        </p:nvSpPr>
        <p:spPr>
          <a:xfrm>
            <a:off x="9347982" y="8719103"/>
            <a:ext cx="6172200" cy="547772"/>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GB"/>
          </a:p>
        </p:txBody>
      </p:sp>
    </p:spTree>
    <p:extLst>
      <p:ext uri="{BB962C8B-B14F-4D97-AF65-F5344CB8AC3E}">
        <p14:creationId xmlns:p14="http://schemas.microsoft.com/office/powerpoint/2010/main" val="3280839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4" r:id="rId3"/>
    <p:sldLayoutId id="2147483685" r:id="rId4"/>
    <p:sldLayoutId id="2147483686" r:id="rId5"/>
    <p:sldLayoutId id="2147483688" r:id="rId6"/>
    <p:sldLayoutId id="2147483689" r:id="rId7"/>
    <p:sldLayoutId id="2147483687" r:id="rId8"/>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zmos.sk/pilotinncities.html"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3336007-9278-CEFE-1DF1-559D3C31A0E1}"/>
              </a:ext>
            </a:extLst>
          </p:cNvPr>
          <p:cNvSpPr>
            <a:spLocks noGrp="1"/>
          </p:cNvSpPr>
          <p:nvPr>
            <p:ph type="title"/>
          </p:nvPr>
        </p:nvSpPr>
        <p:spPr/>
        <p:txBody>
          <a:bodyPr/>
          <a:lstStyle/>
          <a:p>
            <a:r>
              <a:rPr lang="sk-SK" sz="6000" dirty="0"/>
              <a:t>Samosprávy potrebujú partnera </a:t>
            </a:r>
            <a:br>
              <a:rPr lang="sk-SK" sz="6000" dirty="0"/>
            </a:br>
            <a:endParaRPr lang="en-GB" sz="6000" dirty="0"/>
          </a:p>
        </p:txBody>
      </p:sp>
      <p:sp>
        <p:nvSpPr>
          <p:cNvPr id="3" name="Szöveg helye 2">
            <a:extLst>
              <a:ext uri="{FF2B5EF4-FFF2-40B4-BE49-F238E27FC236}">
                <a16:creationId xmlns:a16="http://schemas.microsoft.com/office/drawing/2014/main" id="{BBC98780-3FE4-B967-75AB-2B7F58823B48}"/>
              </a:ext>
            </a:extLst>
          </p:cNvPr>
          <p:cNvSpPr>
            <a:spLocks noGrp="1"/>
          </p:cNvSpPr>
          <p:nvPr>
            <p:ph type="body" sz="quarter" idx="13"/>
          </p:nvPr>
        </p:nvSpPr>
        <p:spPr/>
        <p:txBody>
          <a:bodyPr/>
          <a:lstStyle/>
          <a:p>
            <a:r>
              <a:rPr lang="sk-SK" dirty="0"/>
              <a:t>Fórum pre </a:t>
            </a:r>
            <a:r>
              <a:rPr lang="sk-SK" dirty="0" err="1"/>
              <a:t>smart</a:t>
            </a:r>
            <a:r>
              <a:rPr lang="sk-SK" dirty="0"/>
              <a:t> agendu, MIRRI SR</a:t>
            </a:r>
          </a:p>
        </p:txBody>
      </p:sp>
      <p:sp>
        <p:nvSpPr>
          <p:cNvPr id="4" name="Szöveg helye 3">
            <a:extLst>
              <a:ext uri="{FF2B5EF4-FFF2-40B4-BE49-F238E27FC236}">
                <a16:creationId xmlns:a16="http://schemas.microsoft.com/office/drawing/2014/main" id="{C2FFB456-3600-890C-55B7-35061CD66084}"/>
              </a:ext>
            </a:extLst>
          </p:cNvPr>
          <p:cNvSpPr>
            <a:spLocks noGrp="1"/>
          </p:cNvSpPr>
          <p:nvPr>
            <p:ph type="body" sz="quarter" idx="14"/>
          </p:nvPr>
        </p:nvSpPr>
        <p:spPr/>
        <p:txBody>
          <a:bodyPr/>
          <a:lstStyle/>
          <a:p>
            <a:r>
              <a:rPr lang="sk-SK" dirty="0"/>
              <a:t>18-19.6.2024</a:t>
            </a:r>
            <a:endParaRPr lang="en-GB" dirty="0"/>
          </a:p>
        </p:txBody>
      </p:sp>
      <p:sp>
        <p:nvSpPr>
          <p:cNvPr id="5" name="Szöveg helye 4">
            <a:extLst>
              <a:ext uri="{FF2B5EF4-FFF2-40B4-BE49-F238E27FC236}">
                <a16:creationId xmlns:a16="http://schemas.microsoft.com/office/drawing/2014/main" id="{2EA807DF-1DAD-53F9-1A81-B2207E69C877}"/>
              </a:ext>
            </a:extLst>
          </p:cNvPr>
          <p:cNvSpPr>
            <a:spLocks noGrp="1"/>
          </p:cNvSpPr>
          <p:nvPr>
            <p:ph type="body" sz="quarter" idx="15"/>
          </p:nvPr>
        </p:nvSpPr>
        <p:spPr/>
        <p:txBody>
          <a:bodyPr/>
          <a:lstStyle/>
          <a:p>
            <a:r>
              <a:rPr lang="sk-SK" dirty="0"/>
              <a:t>Stará Lesná</a:t>
            </a:r>
            <a:endParaRPr lang="en-GB" dirty="0"/>
          </a:p>
        </p:txBody>
      </p:sp>
      <p:sp>
        <p:nvSpPr>
          <p:cNvPr id="6" name="Szöveg helye 5">
            <a:extLst>
              <a:ext uri="{FF2B5EF4-FFF2-40B4-BE49-F238E27FC236}">
                <a16:creationId xmlns:a16="http://schemas.microsoft.com/office/drawing/2014/main" id="{303C1836-1656-CA6C-B068-DC7CC340D1DC}"/>
              </a:ext>
            </a:extLst>
          </p:cNvPr>
          <p:cNvSpPr>
            <a:spLocks noGrp="1"/>
          </p:cNvSpPr>
          <p:nvPr>
            <p:ph type="body" sz="quarter" idx="16"/>
          </p:nvPr>
        </p:nvSpPr>
        <p:spPr/>
        <p:txBody>
          <a:bodyPr/>
          <a:lstStyle/>
          <a:p>
            <a:r>
              <a:rPr lang="sk-SK" dirty="0"/>
              <a:t>Anton Marcinčin</a:t>
            </a:r>
            <a:endParaRPr lang="en-GB" dirty="0"/>
          </a:p>
        </p:txBody>
      </p:sp>
      <p:sp>
        <p:nvSpPr>
          <p:cNvPr id="7" name="Szöveg helye 6">
            <a:extLst>
              <a:ext uri="{FF2B5EF4-FFF2-40B4-BE49-F238E27FC236}">
                <a16:creationId xmlns:a16="http://schemas.microsoft.com/office/drawing/2014/main" id="{F074AD85-4911-6FC3-84A2-E45B45AB6089}"/>
              </a:ext>
            </a:extLst>
          </p:cNvPr>
          <p:cNvSpPr>
            <a:spLocks noGrp="1"/>
          </p:cNvSpPr>
          <p:nvPr>
            <p:ph type="body" sz="quarter" idx="17"/>
          </p:nvPr>
        </p:nvSpPr>
        <p:spPr/>
        <p:txBody>
          <a:bodyPr/>
          <a:lstStyle/>
          <a:p>
            <a:r>
              <a:rPr lang="sk-SK" dirty="0"/>
              <a:t>ZMOS</a:t>
            </a:r>
            <a:endParaRPr lang="en-GB" dirty="0"/>
          </a:p>
        </p:txBody>
      </p:sp>
      <p:pic>
        <p:nvPicPr>
          <p:cNvPr id="10" name="Kép 9" descr="A képen szöveg, képernyőkép, Betűtípus, Grafika látható&#10;&#10;Automatikusan generált leírás">
            <a:extLst>
              <a:ext uri="{FF2B5EF4-FFF2-40B4-BE49-F238E27FC236}">
                <a16:creationId xmlns:a16="http://schemas.microsoft.com/office/drawing/2014/main" id="{9B381A6C-8786-9BC0-1879-C76296E318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6300" y="631168"/>
            <a:ext cx="5504622" cy="1454195"/>
          </a:xfrm>
          <a:prstGeom prst="rect">
            <a:avLst/>
          </a:prstGeom>
        </p:spPr>
      </p:pic>
    </p:spTree>
    <p:extLst>
      <p:ext uri="{BB962C8B-B14F-4D97-AF65-F5344CB8AC3E}">
        <p14:creationId xmlns:p14="http://schemas.microsoft.com/office/powerpoint/2010/main" val="151612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F3D2CB-B96B-A78D-AA6B-DB1B7982FAF7}"/>
              </a:ext>
            </a:extLst>
          </p:cNvPr>
          <p:cNvSpPr>
            <a:spLocks noGrp="1"/>
          </p:cNvSpPr>
          <p:nvPr>
            <p:ph type="title"/>
          </p:nvPr>
        </p:nvSpPr>
        <p:spPr/>
        <p:txBody>
          <a:bodyPr/>
          <a:lstStyle/>
          <a:p>
            <a:r>
              <a:rPr lang="sk-SK" sz="4400" dirty="0"/>
              <a:t>Na zisťovaní sa zúčastnilo 362 obcí. </a:t>
            </a:r>
            <a:br>
              <a:rPr lang="sk-SK" sz="4400" dirty="0"/>
            </a:br>
            <a:br>
              <a:rPr lang="sk-SK" sz="4400" dirty="0"/>
            </a:br>
            <a:r>
              <a:rPr lang="sk-SK" sz="4400" dirty="0"/>
              <a:t>Z nich tretina využíva alebo plánuje využívať riešenia </a:t>
            </a:r>
            <a:r>
              <a:rPr lang="sk-SK" sz="4400" dirty="0" err="1"/>
              <a:t>smart</a:t>
            </a:r>
            <a:r>
              <a:rPr lang="sk-SK" sz="4400" dirty="0"/>
              <a:t> city kvôli zvýšeniu energetickej efektívnosti, zlepšeniu digitálnych služieb a spracovania digitálnych údajov a budovaniu a prevádzke modro-zelenej infraštruktúry.</a:t>
            </a:r>
            <a:br>
              <a:rPr lang="sk-SK" sz="4400" dirty="0"/>
            </a:br>
            <a:br>
              <a:rPr lang="sk-SK" sz="4400" dirty="0"/>
            </a:br>
            <a:r>
              <a:rPr lang="sk-SK" sz="4400" dirty="0"/>
              <a:t>Dve tretiny odpovedali záporne hlavne z týchto dôvodov: nedostatok financií, nesúlad s investičnými prioritami obce.</a:t>
            </a:r>
            <a:br>
              <a:rPr lang="sk-SK" sz="4400" dirty="0"/>
            </a:br>
            <a:endParaRPr lang="sk-SK" sz="4400" dirty="0"/>
          </a:p>
        </p:txBody>
      </p:sp>
      <p:pic>
        <p:nvPicPr>
          <p:cNvPr id="5" name="Kép 4" descr="A képen szöveg, képernyőkép, Betűtípus, Grafika látható&#10;&#10;Automatikusan generált leírás">
            <a:extLst>
              <a:ext uri="{FF2B5EF4-FFF2-40B4-BE49-F238E27FC236}">
                <a16:creationId xmlns:a16="http://schemas.microsoft.com/office/drawing/2014/main" id="{FE50E88E-F63A-5B3D-BDDB-D46F31BF72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Tree>
    <p:extLst>
      <p:ext uri="{BB962C8B-B14F-4D97-AF65-F5344CB8AC3E}">
        <p14:creationId xmlns:p14="http://schemas.microsoft.com/office/powerpoint/2010/main" val="1421273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EA85924-48E3-B8ED-C4C4-70EE971E9B8E}"/>
              </a:ext>
            </a:extLst>
          </p:cNvPr>
          <p:cNvSpPr>
            <a:spLocks noGrp="1"/>
          </p:cNvSpPr>
          <p:nvPr>
            <p:ph type="title"/>
          </p:nvPr>
        </p:nvSpPr>
        <p:spPr/>
        <p:txBody>
          <a:bodyPr/>
          <a:lstStyle/>
          <a:p>
            <a:r>
              <a:rPr lang="sk-SK" dirty="0"/>
              <a:t>Aj malé obce chcú </a:t>
            </a:r>
            <a:r>
              <a:rPr lang="sk-SK" dirty="0" err="1"/>
              <a:t>smart</a:t>
            </a:r>
            <a:r>
              <a:rPr lang="sk-SK" dirty="0"/>
              <a:t> riešenia</a:t>
            </a:r>
            <a:endParaRPr lang="en-GB" dirty="0"/>
          </a:p>
        </p:txBody>
      </p:sp>
      <p:sp>
        <p:nvSpPr>
          <p:cNvPr id="4" name="Szöveg helye 3">
            <a:extLst>
              <a:ext uri="{FF2B5EF4-FFF2-40B4-BE49-F238E27FC236}">
                <a16:creationId xmlns:a16="http://schemas.microsoft.com/office/drawing/2014/main" id="{3040184D-B2EB-F819-7141-1D0A1DF9711B}"/>
              </a:ext>
            </a:extLst>
          </p:cNvPr>
          <p:cNvSpPr>
            <a:spLocks noGrp="1"/>
          </p:cNvSpPr>
          <p:nvPr>
            <p:ph type="body" sz="quarter" idx="11"/>
          </p:nvPr>
        </p:nvSpPr>
        <p:spPr/>
        <p:txBody>
          <a:bodyPr>
            <a:normAutofit/>
          </a:bodyPr>
          <a:lstStyle/>
          <a:p>
            <a:r>
              <a:rPr lang="sk-SK" dirty="0"/>
              <a:t>Malé obce využívajú </a:t>
            </a:r>
            <a:r>
              <a:rPr lang="sk-SK" dirty="0" err="1"/>
              <a:t>smart</a:t>
            </a:r>
            <a:r>
              <a:rPr lang="sk-SK" dirty="0"/>
              <a:t> riešenia relatívne menej často ako väčšie obce (Graf 5). </a:t>
            </a:r>
          </a:p>
          <a:p>
            <a:endParaRPr lang="sk-SK" dirty="0"/>
          </a:p>
          <a:p>
            <a:r>
              <a:rPr lang="sk-SK" dirty="0"/>
              <a:t>Ale tým, že ich je omnoho viac, ako väčších obcí (miest), sú hlavným odberateľom </a:t>
            </a:r>
            <a:r>
              <a:rPr lang="sk-SK" dirty="0" err="1"/>
              <a:t>smart</a:t>
            </a:r>
            <a:r>
              <a:rPr lang="sk-SK" dirty="0"/>
              <a:t> riešení (Graf 6).</a:t>
            </a:r>
          </a:p>
        </p:txBody>
      </p:sp>
      <p:pic>
        <p:nvPicPr>
          <p:cNvPr id="6" name="Kép 5" descr="A képen szöveg, képernyőkép, Betűtípus, Grafika látható&#10;&#10;Automatikusan generált leírás">
            <a:extLst>
              <a:ext uri="{FF2B5EF4-FFF2-40B4-BE49-F238E27FC236}">
                <a16:creationId xmlns:a16="http://schemas.microsoft.com/office/drawing/2014/main" id="{B33A8587-6DBA-490E-134A-FBB4251D8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
        <p:nvSpPr>
          <p:cNvPr id="8" name="BlokTextu 7">
            <a:extLst>
              <a:ext uri="{FF2B5EF4-FFF2-40B4-BE49-F238E27FC236}">
                <a16:creationId xmlns:a16="http://schemas.microsoft.com/office/drawing/2014/main" id="{C606FB44-10D8-9CD1-C482-11076D7C39D3}"/>
              </a:ext>
            </a:extLst>
          </p:cNvPr>
          <p:cNvSpPr txBox="1"/>
          <p:nvPr/>
        </p:nvSpPr>
        <p:spPr>
          <a:xfrm>
            <a:off x="10524951" y="1211576"/>
            <a:ext cx="1584669" cy="369332"/>
          </a:xfrm>
          <a:prstGeom prst="rect">
            <a:avLst/>
          </a:prstGeom>
          <a:noFill/>
        </p:spPr>
        <p:txBody>
          <a:bodyPr wrap="square" rtlCol="0">
            <a:spAutoFit/>
          </a:bodyPr>
          <a:lstStyle/>
          <a:p>
            <a:r>
              <a:rPr lang="sk-SK" dirty="0"/>
              <a:t>GRAF 5</a:t>
            </a:r>
          </a:p>
        </p:txBody>
      </p:sp>
      <p:sp>
        <p:nvSpPr>
          <p:cNvPr id="9" name="BlokTextu 8">
            <a:extLst>
              <a:ext uri="{FF2B5EF4-FFF2-40B4-BE49-F238E27FC236}">
                <a16:creationId xmlns:a16="http://schemas.microsoft.com/office/drawing/2014/main" id="{256FBD57-37ED-B2FA-5A0C-8D802AC47AF2}"/>
              </a:ext>
            </a:extLst>
          </p:cNvPr>
          <p:cNvSpPr txBox="1"/>
          <p:nvPr/>
        </p:nvSpPr>
        <p:spPr>
          <a:xfrm>
            <a:off x="10524952" y="5814385"/>
            <a:ext cx="1584669" cy="369332"/>
          </a:xfrm>
          <a:prstGeom prst="rect">
            <a:avLst/>
          </a:prstGeom>
          <a:noFill/>
        </p:spPr>
        <p:txBody>
          <a:bodyPr wrap="square" rtlCol="0">
            <a:spAutoFit/>
          </a:bodyPr>
          <a:lstStyle/>
          <a:p>
            <a:r>
              <a:rPr lang="sk-SK" dirty="0"/>
              <a:t>GRAF 6</a:t>
            </a:r>
          </a:p>
        </p:txBody>
      </p:sp>
      <p:pic>
        <p:nvPicPr>
          <p:cNvPr id="3" name="Obrázok 2">
            <a:extLst>
              <a:ext uri="{FF2B5EF4-FFF2-40B4-BE49-F238E27FC236}">
                <a16:creationId xmlns:a16="http://schemas.microsoft.com/office/drawing/2014/main" id="{EB21B98F-6E70-150C-CA24-3A6DF27EEC70}"/>
              </a:ext>
            </a:extLst>
          </p:cNvPr>
          <p:cNvPicPr>
            <a:picLocks noChangeAspect="1"/>
          </p:cNvPicPr>
          <p:nvPr/>
        </p:nvPicPr>
        <p:blipFill>
          <a:blip r:embed="rId3"/>
          <a:stretch>
            <a:fillRect/>
          </a:stretch>
        </p:blipFill>
        <p:spPr>
          <a:xfrm>
            <a:off x="10524951" y="1580908"/>
            <a:ext cx="6121400" cy="3679353"/>
          </a:xfrm>
          <a:prstGeom prst="rect">
            <a:avLst/>
          </a:prstGeom>
        </p:spPr>
      </p:pic>
      <p:pic>
        <p:nvPicPr>
          <p:cNvPr id="10" name="Obrázok 9">
            <a:extLst>
              <a:ext uri="{FF2B5EF4-FFF2-40B4-BE49-F238E27FC236}">
                <a16:creationId xmlns:a16="http://schemas.microsoft.com/office/drawing/2014/main" id="{88B6238D-A13D-7FBD-4373-37B498E3CDC5}"/>
              </a:ext>
            </a:extLst>
          </p:cNvPr>
          <p:cNvPicPr>
            <a:picLocks noChangeAspect="1"/>
          </p:cNvPicPr>
          <p:nvPr/>
        </p:nvPicPr>
        <p:blipFill>
          <a:blip r:embed="rId4"/>
          <a:stretch>
            <a:fillRect/>
          </a:stretch>
        </p:blipFill>
        <p:spPr>
          <a:xfrm>
            <a:off x="10524951" y="6188747"/>
            <a:ext cx="6121400" cy="3679353"/>
          </a:xfrm>
          <a:prstGeom prst="rect">
            <a:avLst/>
          </a:prstGeom>
        </p:spPr>
      </p:pic>
    </p:spTree>
    <p:extLst>
      <p:ext uri="{BB962C8B-B14F-4D97-AF65-F5344CB8AC3E}">
        <p14:creationId xmlns:p14="http://schemas.microsoft.com/office/powerpoint/2010/main" val="645730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F3D2CB-B96B-A78D-AA6B-DB1B7982FAF7}"/>
              </a:ext>
            </a:extLst>
          </p:cNvPr>
          <p:cNvSpPr>
            <a:spLocks noGrp="1"/>
          </p:cNvSpPr>
          <p:nvPr>
            <p:ph type="title"/>
          </p:nvPr>
        </p:nvSpPr>
        <p:spPr/>
        <p:txBody>
          <a:bodyPr/>
          <a:lstStyle/>
          <a:p>
            <a:r>
              <a:rPr lang="sk-SK" sz="4400" dirty="0"/>
              <a:t>Hlavnými projektovými partnermi obcí sú dodávateľské firmy, konzultanti – odborní experti na komerčnej báze, MIRRI a iné obce. </a:t>
            </a:r>
            <a:br>
              <a:rPr lang="sk-SK" sz="4400" dirty="0"/>
            </a:br>
            <a:br>
              <a:rPr lang="sk-SK" sz="4400" dirty="0"/>
            </a:br>
            <a:r>
              <a:rPr lang="sk-SK" sz="4400" dirty="0"/>
              <a:t>Na pilotnom testovaní by sa prostredníctvom dodávateľskej firmy chcelo zúčastniť 108 obcí, informovaných chce byť 293 obcí.</a:t>
            </a:r>
          </a:p>
        </p:txBody>
      </p:sp>
      <p:pic>
        <p:nvPicPr>
          <p:cNvPr id="5" name="Kép 4" descr="A képen szöveg, képernyőkép, Betűtípus, Grafika látható&#10;&#10;Automatikusan generált leírás">
            <a:extLst>
              <a:ext uri="{FF2B5EF4-FFF2-40B4-BE49-F238E27FC236}">
                <a16:creationId xmlns:a16="http://schemas.microsoft.com/office/drawing/2014/main" id="{FE50E88E-F63A-5B3D-BDDB-D46F31BF72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Tree>
    <p:extLst>
      <p:ext uri="{BB962C8B-B14F-4D97-AF65-F5344CB8AC3E}">
        <p14:creationId xmlns:p14="http://schemas.microsoft.com/office/powerpoint/2010/main" val="2447972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52CE601-2103-D957-44CF-0FE26DDAB66D}"/>
              </a:ext>
            </a:extLst>
          </p:cNvPr>
          <p:cNvSpPr>
            <a:spLocks noGrp="1"/>
          </p:cNvSpPr>
          <p:nvPr>
            <p:ph type="title"/>
          </p:nvPr>
        </p:nvSpPr>
        <p:spPr>
          <a:xfrm>
            <a:off x="4686299" y="1814946"/>
            <a:ext cx="12725400" cy="6391814"/>
          </a:xfrm>
        </p:spPr>
        <p:txBody>
          <a:bodyPr/>
          <a:lstStyle/>
          <a:p>
            <a:r>
              <a:rPr lang="sk-SK" sz="4000" dirty="0"/>
              <a:t>Malé obce nemajú vytvorené kapacity na využívanie riešení </a:t>
            </a:r>
            <a:r>
              <a:rPr lang="sk-SK" sz="4000" dirty="0" err="1"/>
              <a:t>smart</a:t>
            </a:r>
            <a:r>
              <a:rPr lang="sk-SK" sz="4000" dirty="0"/>
              <a:t> city. Nebolo by to ani efektívne. Skôr by pomohol prístup k dôveryhodným konzultáciám.</a:t>
            </a:r>
            <a:br>
              <a:rPr lang="sk-SK" sz="4000" dirty="0"/>
            </a:br>
            <a:br>
              <a:rPr lang="sk-SK" sz="4000" dirty="0"/>
            </a:br>
            <a:r>
              <a:rPr lang="sk-SK" sz="4000" dirty="0"/>
              <a:t>Zákazky väčších miest môžu byť komerčne zaujímavejšie, ale veľký potenciál má aj replikovanie riešení pre menšie obce. </a:t>
            </a:r>
            <a:br>
              <a:rPr lang="sk-SK" sz="4000" dirty="0"/>
            </a:br>
            <a:br>
              <a:rPr lang="sk-SK" sz="4000" dirty="0"/>
            </a:br>
            <a:r>
              <a:rPr lang="sk-SK" sz="4000" dirty="0"/>
              <a:t>Dôležitú úlohu pri tom môžu zohrať združenia samosprávy, firiem, akadémie a štát (ako v súčasnosti hlavný zdroj financií).</a:t>
            </a:r>
            <a:br>
              <a:rPr lang="sk-SK" sz="4000" dirty="0"/>
            </a:br>
            <a:br>
              <a:rPr lang="sk-SK" sz="4000" dirty="0"/>
            </a:br>
            <a:br>
              <a:rPr lang="sk-SK" sz="4000" dirty="0"/>
            </a:br>
            <a:br>
              <a:rPr lang="sk-SK" sz="4000" dirty="0"/>
            </a:br>
            <a:endParaRPr lang="sk-SK" sz="4000" dirty="0"/>
          </a:p>
        </p:txBody>
      </p:sp>
      <p:sp>
        <p:nvSpPr>
          <p:cNvPr id="4" name="Szöveg helye 3">
            <a:extLst>
              <a:ext uri="{FF2B5EF4-FFF2-40B4-BE49-F238E27FC236}">
                <a16:creationId xmlns:a16="http://schemas.microsoft.com/office/drawing/2014/main" id="{2D6B416E-D51B-ACCB-B079-7D4E4A718EB7}"/>
              </a:ext>
            </a:extLst>
          </p:cNvPr>
          <p:cNvSpPr>
            <a:spLocks noGrp="1"/>
          </p:cNvSpPr>
          <p:nvPr>
            <p:ph type="body" sz="quarter" idx="16"/>
          </p:nvPr>
        </p:nvSpPr>
        <p:spPr>
          <a:xfrm>
            <a:off x="4686299" y="693979"/>
            <a:ext cx="8362436" cy="1564752"/>
          </a:xfrm>
        </p:spPr>
        <p:txBody>
          <a:bodyPr/>
          <a:lstStyle/>
          <a:p>
            <a:r>
              <a:rPr lang="sk-SK" dirty="0"/>
              <a:t>Záver</a:t>
            </a:r>
          </a:p>
        </p:txBody>
      </p:sp>
      <p:pic>
        <p:nvPicPr>
          <p:cNvPr id="6" name="Kép 5" descr="A képen szöveg, képernyőkép, Betűtípus, Grafika látható&#10;&#10;Automatikusan generált leírás">
            <a:extLst>
              <a:ext uri="{FF2B5EF4-FFF2-40B4-BE49-F238E27FC236}">
                <a16:creationId xmlns:a16="http://schemas.microsoft.com/office/drawing/2014/main" id="{298F504D-1734-C1EC-132D-3E7CC9E023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6300" y="8785021"/>
            <a:ext cx="3064565" cy="809588"/>
          </a:xfrm>
          <a:prstGeom prst="rect">
            <a:avLst/>
          </a:prstGeom>
        </p:spPr>
      </p:pic>
    </p:spTree>
    <p:extLst>
      <p:ext uri="{BB962C8B-B14F-4D97-AF65-F5344CB8AC3E}">
        <p14:creationId xmlns:p14="http://schemas.microsoft.com/office/powerpoint/2010/main" val="70311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BA2671C6-EC02-A055-CFA0-BC5F177D7C32}"/>
              </a:ext>
            </a:extLst>
          </p:cNvPr>
          <p:cNvSpPr>
            <a:spLocks noGrp="1"/>
          </p:cNvSpPr>
          <p:nvPr>
            <p:ph type="body" sz="quarter" idx="11"/>
          </p:nvPr>
        </p:nvSpPr>
        <p:spPr/>
        <p:txBody>
          <a:bodyPr/>
          <a:lstStyle/>
          <a:p>
            <a:r>
              <a:rPr lang="sk-SK" dirty="0"/>
              <a:t>Pilotné inovačné ekosystémy pre inteligentné mestá </a:t>
            </a:r>
          </a:p>
          <a:p>
            <a:r>
              <a:rPr lang="en-GB" dirty="0"/>
              <a:t>Pilot-based Innovation Ecosystems for Smart Cities</a:t>
            </a:r>
          </a:p>
        </p:txBody>
      </p:sp>
      <p:sp>
        <p:nvSpPr>
          <p:cNvPr id="3" name="Szöveg helye 2">
            <a:extLst>
              <a:ext uri="{FF2B5EF4-FFF2-40B4-BE49-F238E27FC236}">
                <a16:creationId xmlns:a16="http://schemas.microsoft.com/office/drawing/2014/main" id="{ACB76407-1400-7053-506B-8062061069BF}"/>
              </a:ext>
            </a:extLst>
          </p:cNvPr>
          <p:cNvSpPr>
            <a:spLocks noGrp="1"/>
          </p:cNvSpPr>
          <p:nvPr>
            <p:ph type="body" sz="quarter" idx="12"/>
          </p:nvPr>
        </p:nvSpPr>
        <p:spPr/>
        <p:txBody>
          <a:bodyPr/>
          <a:lstStyle/>
          <a:p>
            <a:r>
              <a:rPr lang="sk-SK" dirty="0"/>
              <a:t>Ďakujeme za pozornosť!</a:t>
            </a:r>
            <a:endParaRPr lang="en-GB" dirty="0"/>
          </a:p>
        </p:txBody>
      </p:sp>
      <p:sp>
        <p:nvSpPr>
          <p:cNvPr id="4" name="Szöveg helye 3">
            <a:extLst>
              <a:ext uri="{FF2B5EF4-FFF2-40B4-BE49-F238E27FC236}">
                <a16:creationId xmlns:a16="http://schemas.microsoft.com/office/drawing/2014/main" id="{9505CBB5-21FF-37F2-9EBE-5AA676C56704}"/>
              </a:ext>
            </a:extLst>
          </p:cNvPr>
          <p:cNvSpPr>
            <a:spLocks noGrp="1"/>
          </p:cNvSpPr>
          <p:nvPr>
            <p:ph type="body" sz="quarter" idx="13"/>
          </p:nvPr>
        </p:nvSpPr>
        <p:spPr/>
        <p:txBody>
          <a:bodyPr/>
          <a:lstStyle/>
          <a:p>
            <a:r>
              <a:rPr lang="sk-SK" dirty="0"/>
              <a:t>anton.marcincin@zmos.sk</a:t>
            </a:r>
            <a:endParaRPr lang="en-GB" dirty="0"/>
          </a:p>
          <a:p>
            <a:endParaRPr lang="en-GB" dirty="0"/>
          </a:p>
        </p:txBody>
      </p:sp>
      <p:sp>
        <p:nvSpPr>
          <p:cNvPr id="5" name="Szöveg helye 4">
            <a:extLst>
              <a:ext uri="{FF2B5EF4-FFF2-40B4-BE49-F238E27FC236}">
                <a16:creationId xmlns:a16="http://schemas.microsoft.com/office/drawing/2014/main" id="{7DD42D5A-584E-51B4-9269-5F37D66586F9}"/>
              </a:ext>
            </a:extLst>
          </p:cNvPr>
          <p:cNvSpPr>
            <a:spLocks noGrp="1"/>
          </p:cNvSpPr>
          <p:nvPr>
            <p:ph type="body" sz="quarter" idx="14"/>
          </p:nvPr>
        </p:nvSpPr>
        <p:spPr/>
        <p:txBody>
          <a:bodyPr/>
          <a:lstStyle/>
          <a:p>
            <a:r>
              <a:rPr lang="en-GB" dirty="0">
                <a:hlinkClick r:id="rId2"/>
              </a:rPr>
              <a:t>https://www.zmos.sk/pilotinncities.html</a:t>
            </a:r>
            <a:endParaRPr lang="sk-SK" dirty="0"/>
          </a:p>
          <a:p>
            <a:r>
              <a:rPr lang="en-GB" dirty="0"/>
              <a:t>https://www.facebook.com/zdruzeniemiestAobci</a:t>
            </a:r>
          </a:p>
        </p:txBody>
      </p:sp>
      <p:sp>
        <p:nvSpPr>
          <p:cNvPr id="6" name="Szöveg helye 5">
            <a:extLst>
              <a:ext uri="{FF2B5EF4-FFF2-40B4-BE49-F238E27FC236}">
                <a16:creationId xmlns:a16="http://schemas.microsoft.com/office/drawing/2014/main" id="{493ADAED-32D1-4CAA-36CC-E58B7979CD3E}"/>
              </a:ext>
            </a:extLst>
          </p:cNvPr>
          <p:cNvSpPr>
            <a:spLocks noGrp="1"/>
          </p:cNvSpPr>
          <p:nvPr>
            <p:ph type="body" sz="quarter" idx="15"/>
          </p:nvPr>
        </p:nvSpPr>
        <p:spPr/>
        <p:txBody>
          <a:bodyPr/>
          <a:lstStyle/>
          <a:p>
            <a:r>
              <a:rPr lang="sk-SK" dirty="0"/>
              <a:t>eva.balazovicova@zmos.sk</a:t>
            </a:r>
            <a:endParaRPr lang="en-GB" dirty="0"/>
          </a:p>
          <a:p>
            <a:endParaRPr lang="en-GB" dirty="0"/>
          </a:p>
        </p:txBody>
      </p:sp>
      <p:sp>
        <p:nvSpPr>
          <p:cNvPr id="8" name="Szöveg helye 7">
            <a:extLst>
              <a:ext uri="{FF2B5EF4-FFF2-40B4-BE49-F238E27FC236}">
                <a16:creationId xmlns:a16="http://schemas.microsoft.com/office/drawing/2014/main" id="{35BF39FF-84DF-593B-E948-3839057C5108}"/>
              </a:ext>
            </a:extLst>
          </p:cNvPr>
          <p:cNvSpPr>
            <a:spLocks noGrp="1"/>
          </p:cNvSpPr>
          <p:nvPr>
            <p:ph type="body" sz="quarter" idx="17"/>
          </p:nvPr>
        </p:nvSpPr>
        <p:spPr/>
        <p:txBody>
          <a:bodyPr/>
          <a:lstStyle/>
          <a:p>
            <a:r>
              <a:rPr lang="sk-SK" dirty="0"/>
              <a:t>Bezručova 9</a:t>
            </a:r>
          </a:p>
          <a:p>
            <a:r>
              <a:rPr lang="sk-SK" dirty="0"/>
              <a:t>811 09 Bratislava</a:t>
            </a:r>
            <a:endParaRPr lang="en-GB" dirty="0"/>
          </a:p>
        </p:txBody>
      </p:sp>
      <p:pic>
        <p:nvPicPr>
          <p:cNvPr id="10" name="Kép 9" descr="A képen szöveg, képernyőkép, Betűtípus, Grafika látható&#10;&#10;Automatikusan generált leírás">
            <a:extLst>
              <a:ext uri="{FF2B5EF4-FFF2-40B4-BE49-F238E27FC236}">
                <a16:creationId xmlns:a16="http://schemas.microsoft.com/office/drawing/2014/main" id="{B41AAD67-A53C-7E0C-CC06-D8DF0D2FB8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45400" y="7983574"/>
            <a:ext cx="6510859" cy="1720020"/>
          </a:xfrm>
          <a:prstGeom prst="rect">
            <a:avLst/>
          </a:prstGeom>
        </p:spPr>
      </p:pic>
    </p:spTree>
    <p:extLst>
      <p:ext uri="{BB962C8B-B14F-4D97-AF65-F5344CB8AC3E}">
        <p14:creationId xmlns:p14="http://schemas.microsoft.com/office/powerpoint/2010/main" val="3615596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D3633C5-EACC-CB95-0694-B19D6E29340D}"/>
              </a:ext>
            </a:extLst>
          </p:cNvPr>
          <p:cNvSpPr>
            <a:spLocks noGrp="1"/>
          </p:cNvSpPr>
          <p:nvPr>
            <p:ph type="title"/>
          </p:nvPr>
        </p:nvSpPr>
        <p:spPr/>
        <p:txBody>
          <a:bodyPr/>
          <a:lstStyle/>
          <a:p>
            <a:r>
              <a:rPr lang="sk-SK" dirty="0"/>
              <a:t>Obsah</a:t>
            </a:r>
            <a:endParaRPr lang="en-GB" dirty="0"/>
          </a:p>
        </p:txBody>
      </p:sp>
      <p:sp>
        <p:nvSpPr>
          <p:cNvPr id="3" name="Tartalom helye 2">
            <a:extLst>
              <a:ext uri="{FF2B5EF4-FFF2-40B4-BE49-F238E27FC236}">
                <a16:creationId xmlns:a16="http://schemas.microsoft.com/office/drawing/2014/main" id="{B1F20DC2-5092-E8F1-09F1-4D4BB2E5728E}"/>
              </a:ext>
            </a:extLst>
          </p:cNvPr>
          <p:cNvSpPr>
            <a:spLocks noGrp="1"/>
          </p:cNvSpPr>
          <p:nvPr>
            <p:ph idx="1"/>
          </p:nvPr>
        </p:nvSpPr>
        <p:spPr/>
        <p:txBody>
          <a:bodyPr/>
          <a:lstStyle/>
          <a:p>
            <a:r>
              <a:rPr lang="sk-SK" dirty="0"/>
              <a:t>Analýza ZMOS (2023)</a:t>
            </a:r>
            <a:endParaRPr lang="en-GB" dirty="0"/>
          </a:p>
          <a:p>
            <a:r>
              <a:rPr lang="sk-SK" dirty="0"/>
              <a:t>Analýza MIRRI v spolupráci so ZMOS (2023)</a:t>
            </a:r>
          </a:p>
          <a:p>
            <a:r>
              <a:rPr lang="sk-SK" dirty="0"/>
              <a:t>Analýza ZMOS (2024)</a:t>
            </a:r>
          </a:p>
          <a:p>
            <a:r>
              <a:rPr lang="sk-SK" dirty="0"/>
              <a:t>Záver</a:t>
            </a:r>
            <a:endParaRPr lang="en-GB" dirty="0"/>
          </a:p>
        </p:txBody>
      </p:sp>
      <p:pic>
        <p:nvPicPr>
          <p:cNvPr id="4" name="Kép 3" descr="A képen szöveg, képernyőkép, Betűtípus, Grafika látható&#10;&#10;Automatikusan generált leírás">
            <a:extLst>
              <a:ext uri="{FF2B5EF4-FFF2-40B4-BE49-F238E27FC236}">
                <a16:creationId xmlns:a16="http://schemas.microsoft.com/office/drawing/2014/main" id="{1B77AD7A-181C-5550-EAA9-9AE1525BD2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6"/>
            <a:ext cx="3064565" cy="809588"/>
          </a:xfrm>
          <a:prstGeom prst="rect">
            <a:avLst/>
          </a:prstGeom>
        </p:spPr>
      </p:pic>
    </p:spTree>
    <p:extLst>
      <p:ext uri="{BB962C8B-B14F-4D97-AF65-F5344CB8AC3E}">
        <p14:creationId xmlns:p14="http://schemas.microsoft.com/office/powerpoint/2010/main" val="293648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52CE601-2103-D957-44CF-0FE26DDAB66D}"/>
              </a:ext>
            </a:extLst>
          </p:cNvPr>
          <p:cNvSpPr>
            <a:spLocks noGrp="1"/>
          </p:cNvSpPr>
          <p:nvPr>
            <p:ph type="title"/>
          </p:nvPr>
        </p:nvSpPr>
        <p:spPr>
          <a:xfrm>
            <a:off x="4686300" y="2740011"/>
            <a:ext cx="12725400" cy="5563730"/>
          </a:xfrm>
        </p:spPr>
        <p:txBody>
          <a:bodyPr/>
          <a:lstStyle/>
          <a:p>
            <a:r>
              <a:rPr lang="sk-SK" sz="4400" dirty="0"/>
              <a:t>Obce sú príliš malé na to, aby si mohli vybudovať potrebné kapacity pre </a:t>
            </a:r>
            <a:r>
              <a:rPr lang="sk-SK" sz="4400" dirty="0" err="1"/>
              <a:t>smart</a:t>
            </a:r>
            <a:r>
              <a:rPr lang="sk-SK" sz="4400" dirty="0"/>
              <a:t> city</a:t>
            </a:r>
            <a:br>
              <a:rPr lang="sk-SK" sz="4400" dirty="0"/>
            </a:br>
            <a:br>
              <a:rPr lang="sk-SK" sz="4400" dirty="0"/>
            </a:br>
            <a:endParaRPr lang="sk-SK" sz="4400" dirty="0"/>
          </a:p>
        </p:txBody>
      </p:sp>
      <p:sp>
        <p:nvSpPr>
          <p:cNvPr id="4" name="Szöveg helye 3">
            <a:extLst>
              <a:ext uri="{FF2B5EF4-FFF2-40B4-BE49-F238E27FC236}">
                <a16:creationId xmlns:a16="http://schemas.microsoft.com/office/drawing/2014/main" id="{2D6B416E-D51B-ACCB-B079-7D4E4A718EB7}"/>
              </a:ext>
            </a:extLst>
          </p:cNvPr>
          <p:cNvSpPr>
            <a:spLocks noGrp="1"/>
          </p:cNvSpPr>
          <p:nvPr>
            <p:ph type="body" sz="quarter" idx="16"/>
          </p:nvPr>
        </p:nvSpPr>
        <p:spPr>
          <a:xfrm>
            <a:off x="4686299" y="693979"/>
            <a:ext cx="8362436" cy="1564752"/>
          </a:xfrm>
        </p:spPr>
        <p:txBody>
          <a:bodyPr/>
          <a:lstStyle/>
          <a:p>
            <a:r>
              <a:rPr lang="sk-SK" dirty="0"/>
              <a:t>Analýza ZMOS (2023) Digitalizácia ako krok ku kvalite verejných služieb</a:t>
            </a:r>
          </a:p>
        </p:txBody>
      </p:sp>
      <p:pic>
        <p:nvPicPr>
          <p:cNvPr id="6" name="Kép 5" descr="A képen szöveg, képernyőkép, Betűtípus, Grafika látható&#10;&#10;Automatikusan generált leírás">
            <a:extLst>
              <a:ext uri="{FF2B5EF4-FFF2-40B4-BE49-F238E27FC236}">
                <a16:creationId xmlns:a16="http://schemas.microsoft.com/office/drawing/2014/main" id="{298F504D-1734-C1EC-132D-3E7CC9E023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6300" y="8785021"/>
            <a:ext cx="3064565" cy="809588"/>
          </a:xfrm>
          <a:prstGeom prst="rect">
            <a:avLst/>
          </a:prstGeom>
        </p:spPr>
      </p:pic>
    </p:spTree>
    <p:extLst>
      <p:ext uri="{BB962C8B-B14F-4D97-AF65-F5344CB8AC3E}">
        <p14:creationId xmlns:p14="http://schemas.microsoft.com/office/powerpoint/2010/main" val="2768973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EA85924-48E3-B8ED-C4C4-70EE971E9B8E}"/>
              </a:ext>
            </a:extLst>
          </p:cNvPr>
          <p:cNvSpPr>
            <a:spLocks noGrp="1"/>
          </p:cNvSpPr>
          <p:nvPr>
            <p:ph type="title"/>
          </p:nvPr>
        </p:nvSpPr>
        <p:spPr/>
        <p:txBody>
          <a:bodyPr/>
          <a:lstStyle/>
          <a:p>
            <a:r>
              <a:rPr lang="sk-SK" dirty="0"/>
              <a:t>Obmedzené kapacity obcí</a:t>
            </a:r>
            <a:endParaRPr lang="en-GB" dirty="0"/>
          </a:p>
        </p:txBody>
      </p:sp>
      <p:pic>
        <p:nvPicPr>
          <p:cNvPr id="5" name="Obrázok 4">
            <a:extLst>
              <a:ext uri="{FF2B5EF4-FFF2-40B4-BE49-F238E27FC236}">
                <a16:creationId xmlns:a16="http://schemas.microsoft.com/office/drawing/2014/main" id="{9CD3F5DC-CC86-859B-1FB9-A3FBD78C5711}"/>
              </a:ext>
            </a:extLst>
          </p:cNvPr>
          <p:cNvPicPr>
            <a:picLocks noChangeAspect="1"/>
          </p:cNvPicPr>
          <p:nvPr/>
        </p:nvPicPr>
        <p:blipFill>
          <a:blip r:embed="rId2"/>
          <a:stretch>
            <a:fillRect/>
          </a:stretch>
        </p:blipFill>
        <p:spPr>
          <a:xfrm>
            <a:off x="10524953" y="1580908"/>
            <a:ext cx="4377295" cy="3992478"/>
          </a:xfrm>
          <a:prstGeom prst="rect">
            <a:avLst/>
          </a:prstGeom>
        </p:spPr>
      </p:pic>
      <p:sp>
        <p:nvSpPr>
          <p:cNvPr id="4" name="Szöveg helye 3">
            <a:extLst>
              <a:ext uri="{FF2B5EF4-FFF2-40B4-BE49-F238E27FC236}">
                <a16:creationId xmlns:a16="http://schemas.microsoft.com/office/drawing/2014/main" id="{3040184D-B2EB-F819-7141-1D0A1DF9711B}"/>
              </a:ext>
            </a:extLst>
          </p:cNvPr>
          <p:cNvSpPr>
            <a:spLocks noGrp="1"/>
          </p:cNvSpPr>
          <p:nvPr>
            <p:ph type="body" sz="quarter" idx="11"/>
          </p:nvPr>
        </p:nvSpPr>
        <p:spPr/>
        <p:txBody>
          <a:bodyPr/>
          <a:lstStyle/>
          <a:p>
            <a:r>
              <a:rPr lang="sk-SK" dirty="0"/>
              <a:t>Slovenské obce sú malé:</a:t>
            </a:r>
          </a:p>
          <a:p>
            <a:pPr marL="457200" indent="-457200">
              <a:buFont typeface="Arial" panose="020B0604020202020204" pitchFamily="34" charset="0"/>
              <a:buChar char="•"/>
            </a:pPr>
            <a:r>
              <a:rPr lang="sk-SK" dirty="0"/>
              <a:t>84 percent má menej, ako dvetisíc obyvateľov (Graf 1)</a:t>
            </a:r>
          </a:p>
          <a:p>
            <a:endParaRPr lang="sk-SK" dirty="0"/>
          </a:p>
          <a:p>
            <a:pPr marL="457200" indent="-457200">
              <a:buFont typeface="Arial" panose="020B0604020202020204" pitchFamily="34" charset="0"/>
              <a:buChar char="•"/>
            </a:pPr>
            <a:r>
              <a:rPr lang="sk-SK" dirty="0"/>
              <a:t>Z toho 64 percent obcí má menej, ako tisíc obyvateľov (Graf 2)</a:t>
            </a:r>
          </a:p>
          <a:p>
            <a:pPr marL="457200" indent="-457200">
              <a:buFont typeface="Arial" panose="020B0604020202020204" pitchFamily="34" charset="0"/>
              <a:buChar char="•"/>
            </a:pPr>
            <a:endParaRPr lang="sk-SK" dirty="0"/>
          </a:p>
          <a:p>
            <a:r>
              <a:rPr lang="sk-SK" sz="1800" dirty="0"/>
              <a:t>(</a:t>
            </a:r>
            <a:r>
              <a:rPr lang="en-GB" sz="1800" dirty="0"/>
              <a:t>ŠÚ SR, </a:t>
            </a:r>
            <a:r>
              <a:rPr lang="en-GB" sz="1800" dirty="0" err="1"/>
              <a:t>Počet</a:t>
            </a:r>
            <a:r>
              <a:rPr lang="en-GB" sz="1800" dirty="0"/>
              <a:t> </a:t>
            </a:r>
            <a:r>
              <a:rPr lang="en-GB" sz="1800" dirty="0" err="1"/>
              <a:t>obyvateľov</a:t>
            </a:r>
            <a:r>
              <a:rPr lang="en-GB" sz="1800" dirty="0"/>
              <a:t> </a:t>
            </a:r>
            <a:r>
              <a:rPr lang="en-GB" sz="1800" dirty="0" err="1"/>
              <a:t>podľa</a:t>
            </a:r>
            <a:r>
              <a:rPr lang="en-GB" sz="1800" dirty="0"/>
              <a:t> </a:t>
            </a:r>
            <a:r>
              <a:rPr lang="en-GB" sz="1800" dirty="0" err="1"/>
              <a:t>pohlavia</a:t>
            </a:r>
            <a:r>
              <a:rPr lang="en-GB" sz="1800" dirty="0"/>
              <a:t> - obce (</a:t>
            </a:r>
            <a:r>
              <a:rPr lang="en-GB" sz="1800" dirty="0" err="1"/>
              <a:t>ročne</a:t>
            </a:r>
            <a:r>
              <a:rPr lang="en-GB" sz="1800" dirty="0"/>
              <a:t>)</a:t>
            </a:r>
            <a:r>
              <a:rPr lang="sk-SK" sz="1800" dirty="0"/>
              <a:t>, 2022</a:t>
            </a:r>
            <a:r>
              <a:rPr lang="en-GB" sz="1800" dirty="0"/>
              <a:t> [om7101rr]. </a:t>
            </a:r>
            <a:r>
              <a:rPr lang="en-GB" sz="1800" dirty="0" err="1"/>
              <a:t>Výpočty</a:t>
            </a:r>
            <a:r>
              <a:rPr lang="en-GB" sz="1800" dirty="0"/>
              <a:t> </a:t>
            </a:r>
            <a:r>
              <a:rPr lang="en-GB" sz="1800" dirty="0" err="1"/>
              <a:t>autor</a:t>
            </a:r>
            <a:r>
              <a:rPr lang="sk-SK" sz="1800" dirty="0"/>
              <a:t>)</a:t>
            </a:r>
            <a:endParaRPr lang="en-GB" sz="1800" dirty="0"/>
          </a:p>
        </p:txBody>
      </p:sp>
      <p:pic>
        <p:nvPicPr>
          <p:cNvPr id="6" name="Kép 5" descr="A képen szöveg, képernyőkép, Betűtípus, Grafika látható&#10;&#10;Automatikusan generált leírás">
            <a:extLst>
              <a:ext uri="{FF2B5EF4-FFF2-40B4-BE49-F238E27FC236}">
                <a16:creationId xmlns:a16="http://schemas.microsoft.com/office/drawing/2014/main" id="{B33A8587-6DBA-490E-134A-FBB4251D8A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pic>
        <p:nvPicPr>
          <p:cNvPr id="7" name="Obrázok 6">
            <a:extLst>
              <a:ext uri="{FF2B5EF4-FFF2-40B4-BE49-F238E27FC236}">
                <a16:creationId xmlns:a16="http://schemas.microsoft.com/office/drawing/2014/main" id="{F312A1DE-937F-822B-4E94-CBA8BCA60155}"/>
              </a:ext>
            </a:extLst>
          </p:cNvPr>
          <p:cNvPicPr>
            <a:picLocks noChangeAspect="1"/>
          </p:cNvPicPr>
          <p:nvPr/>
        </p:nvPicPr>
        <p:blipFill>
          <a:blip r:embed="rId4"/>
          <a:stretch>
            <a:fillRect/>
          </a:stretch>
        </p:blipFill>
        <p:spPr>
          <a:xfrm>
            <a:off x="10524953" y="6183717"/>
            <a:ext cx="4377294" cy="3982858"/>
          </a:xfrm>
          <a:prstGeom prst="rect">
            <a:avLst/>
          </a:prstGeom>
        </p:spPr>
      </p:pic>
      <p:sp>
        <p:nvSpPr>
          <p:cNvPr id="8" name="BlokTextu 7">
            <a:extLst>
              <a:ext uri="{FF2B5EF4-FFF2-40B4-BE49-F238E27FC236}">
                <a16:creationId xmlns:a16="http://schemas.microsoft.com/office/drawing/2014/main" id="{C606FB44-10D8-9CD1-C482-11076D7C39D3}"/>
              </a:ext>
            </a:extLst>
          </p:cNvPr>
          <p:cNvSpPr txBox="1"/>
          <p:nvPr/>
        </p:nvSpPr>
        <p:spPr>
          <a:xfrm>
            <a:off x="10524951" y="1211576"/>
            <a:ext cx="1584669" cy="369332"/>
          </a:xfrm>
          <a:prstGeom prst="rect">
            <a:avLst/>
          </a:prstGeom>
          <a:noFill/>
        </p:spPr>
        <p:txBody>
          <a:bodyPr wrap="square" rtlCol="0">
            <a:spAutoFit/>
          </a:bodyPr>
          <a:lstStyle/>
          <a:p>
            <a:r>
              <a:rPr lang="sk-SK" dirty="0"/>
              <a:t>GRAF 1</a:t>
            </a:r>
          </a:p>
        </p:txBody>
      </p:sp>
      <p:sp>
        <p:nvSpPr>
          <p:cNvPr id="9" name="BlokTextu 8">
            <a:extLst>
              <a:ext uri="{FF2B5EF4-FFF2-40B4-BE49-F238E27FC236}">
                <a16:creationId xmlns:a16="http://schemas.microsoft.com/office/drawing/2014/main" id="{256FBD57-37ED-B2FA-5A0C-8D802AC47AF2}"/>
              </a:ext>
            </a:extLst>
          </p:cNvPr>
          <p:cNvSpPr txBox="1"/>
          <p:nvPr/>
        </p:nvSpPr>
        <p:spPr>
          <a:xfrm>
            <a:off x="10524952" y="5814385"/>
            <a:ext cx="1584669" cy="369332"/>
          </a:xfrm>
          <a:prstGeom prst="rect">
            <a:avLst/>
          </a:prstGeom>
          <a:noFill/>
        </p:spPr>
        <p:txBody>
          <a:bodyPr wrap="square" rtlCol="0">
            <a:spAutoFit/>
          </a:bodyPr>
          <a:lstStyle/>
          <a:p>
            <a:r>
              <a:rPr lang="sk-SK" dirty="0"/>
              <a:t>GRAF 2</a:t>
            </a:r>
          </a:p>
        </p:txBody>
      </p:sp>
    </p:spTree>
    <p:extLst>
      <p:ext uri="{BB962C8B-B14F-4D97-AF65-F5344CB8AC3E}">
        <p14:creationId xmlns:p14="http://schemas.microsoft.com/office/powerpoint/2010/main" val="1816969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52CE601-2103-D957-44CF-0FE26DDAB66D}"/>
              </a:ext>
            </a:extLst>
          </p:cNvPr>
          <p:cNvSpPr>
            <a:spLocks noGrp="1"/>
          </p:cNvSpPr>
          <p:nvPr>
            <p:ph type="title"/>
          </p:nvPr>
        </p:nvSpPr>
        <p:spPr>
          <a:xfrm>
            <a:off x="4686300" y="2740011"/>
            <a:ext cx="12725400" cy="5563730"/>
          </a:xfrm>
        </p:spPr>
        <p:txBody>
          <a:bodyPr/>
          <a:lstStyle/>
          <a:p>
            <a:r>
              <a:rPr lang="sk-SK" sz="4400" dirty="0"/>
              <a:t>Hlavným zistením je potvrdenie potreby vybudovať a zdieľať odborné kapacity s obcami a vytvoriť tak základný predpoklad pre väčšie rozšírenie využívania </a:t>
            </a:r>
            <a:r>
              <a:rPr lang="sk-SK" sz="4400" dirty="0" err="1"/>
              <a:t>smart</a:t>
            </a:r>
            <a:r>
              <a:rPr lang="sk-SK" sz="4400" dirty="0"/>
              <a:t> technológií. </a:t>
            </a:r>
            <a:br>
              <a:rPr lang="sk-SK" sz="4400" dirty="0"/>
            </a:br>
            <a:br>
              <a:rPr lang="sk-SK" sz="4400" dirty="0"/>
            </a:br>
            <a:r>
              <a:rPr lang="sk-SK" sz="4400" dirty="0"/>
              <a:t>Pozitívnu úlohu by v tomto úsilí mohli zohrať vyššie územné celky s ich skúsenosťami a možnosťami rozvíjať svoje kapacity.</a:t>
            </a:r>
            <a:br>
              <a:rPr lang="sk-SK" sz="4400" dirty="0"/>
            </a:br>
            <a:endParaRPr lang="sk-SK" sz="4400" dirty="0"/>
          </a:p>
        </p:txBody>
      </p:sp>
      <p:sp>
        <p:nvSpPr>
          <p:cNvPr id="4" name="Szöveg helye 3">
            <a:extLst>
              <a:ext uri="{FF2B5EF4-FFF2-40B4-BE49-F238E27FC236}">
                <a16:creationId xmlns:a16="http://schemas.microsoft.com/office/drawing/2014/main" id="{2D6B416E-D51B-ACCB-B079-7D4E4A718EB7}"/>
              </a:ext>
            </a:extLst>
          </p:cNvPr>
          <p:cNvSpPr>
            <a:spLocks noGrp="1"/>
          </p:cNvSpPr>
          <p:nvPr>
            <p:ph type="body" sz="quarter" idx="16"/>
          </p:nvPr>
        </p:nvSpPr>
        <p:spPr>
          <a:xfrm>
            <a:off x="4686299" y="693979"/>
            <a:ext cx="7275041" cy="1071562"/>
          </a:xfrm>
        </p:spPr>
        <p:txBody>
          <a:bodyPr/>
          <a:lstStyle/>
          <a:p>
            <a:r>
              <a:rPr lang="sk-SK"/>
              <a:t>Analýza MIRRI v spolupráci so ZMOS (2023) </a:t>
            </a:r>
          </a:p>
        </p:txBody>
      </p:sp>
      <p:pic>
        <p:nvPicPr>
          <p:cNvPr id="6" name="Kép 5" descr="A képen szöveg, képernyőkép, Betűtípus, Grafika látható&#10;&#10;Automatikusan generált leírás">
            <a:extLst>
              <a:ext uri="{FF2B5EF4-FFF2-40B4-BE49-F238E27FC236}">
                <a16:creationId xmlns:a16="http://schemas.microsoft.com/office/drawing/2014/main" id="{298F504D-1734-C1EC-132D-3E7CC9E023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6300" y="8785021"/>
            <a:ext cx="3064565" cy="809588"/>
          </a:xfrm>
          <a:prstGeom prst="rect">
            <a:avLst/>
          </a:prstGeom>
        </p:spPr>
      </p:pic>
    </p:spTree>
    <p:extLst>
      <p:ext uri="{BB962C8B-B14F-4D97-AF65-F5344CB8AC3E}">
        <p14:creationId xmlns:p14="http://schemas.microsoft.com/office/powerpoint/2010/main" val="1472631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F3D2CB-B96B-A78D-AA6B-DB1B7982FAF7}"/>
              </a:ext>
            </a:extLst>
          </p:cNvPr>
          <p:cNvSpPr>
            <a:spLocks noGrp="1"/>
          </p:cNvSpPr>
          <p:nvPr>
            <p:ph type="title"/>
          </p:nvPr>
        </p:nvSpPr>
        <p:spPr/>
        <p:txBody>
          <a:bodyPr/>
          <a:lstStyle/>
          <a:p>
            <a:r>
              <a:rPr lang="sk-SK" sz="4400" dirty="0"/>
              <a:t>Na zisťovaní sa zúčastnilo 462 respondentov z územnej samosprávy (obce a mestá) a VÚC. </a:t>
            </a:r>
            <a:br>
              <a:rPr lang="sk-SK" sz="4400" dirty="0"/>
            </a:br>
            <a:br>
              <a:rPr lang="sk-SK" sz="4400" dirty="0"/>
            </a:br>
            <a:r>
              <a:rPr lang="sk-SK" sz="4400" dirty="0"/>
              <a:t>Väčšina obcí je príliš malá na to, aby mohla vybudovať špeciálne kapacity pre prácu so </a:t>
            </a:r>
            <a:r>
              <a:rPr lang="sk-SK" sz="4400" dirty="0" err="1"/>
              <a:t>smart</a:t>
            </a:r>
            <a:r>
              <a:rPr lang="sk-SK" sz="4400" dirty="0"/>
              <a:t> technológiami. </a:t>
            </a:r>
            <a:br>
              <a:rPr lang="sk-SK" sz="4400" dirty="0"/>
            </a:br>
            <a:br>
              <a:rPr lang="sk-SK" sz="4400" dirty="0"/>
            </a:br>
            <a:r>
              <a:rPr lang="sk-SK" sz="4400" dirty="0"/>
              <a:t>Obce však majú záujem o konzultácie a školenia s odborníkmi. Spolupracujú navzájom a so súkromnými firmami, menej však s akadémiou, sociálnou ekonomikou či štátom.</a:t>
            </a:r>
            <a:br>
              <a:rPr lang="sk-SK" sz="4400" dirty="0"/>
            </a:br>
            <a:endParaRPr lang="sk-SK" sz="4400" dirty="0"/>
          </a:p>
        </p:txBody>
      </p:sp>
      <p:pic>
        <p:nvPicPr>
          <p:cNvPr id="5" name="Kép 4" descr="A képen szöveg, képernyőkép, Betűtípus, Grafika látható&#10;&#10;Automatikusan generált leírás">
            <a:extLst>
              <a:ext uri="{FF2B5EF4-FFF2-40B4-BE49-F238E27FC236}">
                <a16:creationId xmlns:a16="http://schemas.microsoft.com/office/drawing/2014/main" id="{FE50E88E-F63A-5B3D-BDDB-D46F31BF72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Tree>
    <p:extLst>
      <p:ext uri="{BB962C8B-B14F-4D97-AF65-F5344CB8AC3E}">
        <p14:creationId xmlns:p14="http://schemas.microsoft.com/office/powerpoint/2010/main" val="1524134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EA85924-48E3-B8ED-C4C4-70EE971E9B8E}"/>
              </a:ext>
            </a:extLst>
          </p:cNvPr>
          <p:cNvSpPr>
            <a:spLocks noGrp="1"/>
          </p:cNvSpPr>
          <p:nvPr>
            <p:ph type="title"/>
          </p:nvPr>
        </p:nvSpPr>
        <p:spPr>
          <a:xfrm>
            <a:off x="2514600" y="662073"/>
            <a:ext cx="6332838" cy="2373227"/>
          </a:xfrm>
        </p:spPr>
        <p:txBody>
          <a:bodyPr/>
          <a:lstStyle/>
          <a:p>
            <a:r>
              <a:rPr lang="sk-SK" sz="4400" dirty="0"/>
              <a:t>Racionálne, prístup obcí je poháňaný dostupnosťou finančných zdrojov</a:t>
            </a:r>
            <a:endParaRPr lang="en-GB" sz="4400" dirty="0"/>
          </a:p>
        </p:txBody>
      </p:sp>
      <p:sp>
        <p:nvSpPr>
          <p:cNvPr id="4" name="Szöveg helye 3">
            <a:extLst>
              <a:ext uri="{FF2B5EF4-FFF2-40B4-BE49-F238E27FC236}">
                <a16:creationId xmlns:a16="http://schemas.microsoft.com/office/drawing/2014/main" id="{3040184D-B2EB-F819-7141-1D0A1DF9711B}"/>
              </a:ext>
            </a:extLst>
          </p:cNvPr>
          <p:cNvSpPr>
            <a:spLocks noGrp="1"/>
          </p:cNvSpPr>
          <p:nvPr>
            <p:ph type="body" sz="quarter" idx="11"/>
          </p:nvPr>
        </p:nvSpPr>
        <p:spPr>
          <a:xfrm>
            <a:off x="2514600" y="3286896"/>
            <a:ext cx="6121400" cy="6493691"/>
          </a:xfrm>
        </p:spPr>
        <p:txBody>
          <a:bodyPr/>
          <a:lstStyle/>
          <a:p>
            <a:pPr marL="457200" indent="-457200">
              <a:buFont typeface="Arial" panose="020B0604020202020204" pitchFamily="34" charset="0"/>
              <a:buChar char="•"/>
            </a:pPr>
            <a:endParaRPr lang="sk-SK" dirty="0"/>
          </a:p>
          <a:p>
            <a:pPr marL="457200" indent="-457200">
              <a:buFont typeface="Arial" panose="020B0604020202020204" pitchFamily="34" charset="0"/>
              <a:buChar char="•"/>
            </a:pPr>
            <a:r>
              <a:rPr lang="sk-SK" dirty="0"/>
              <a:t>Chýba strategický prístup (Graf 3)</a:t>
            </a:r>
          </a:p>
          <a:p>
            <a:endParaRPr lang="sk-SK" dirty="0"/>
          </a:p>
          <a:p>
            <a:pPr marL="457200" indent="-457200">
              <a:buFont typeface="Arial" panose="020B0604020202020204" pitchFamily="34" charset="0"/>
              <a:buChar char="•"/>
            </a:pPr>
            <a:r>
              <a:rPr lang="sk-SK" dirty="0"/>
              <a:t>Dve tretiny obcí sa spolieha na európske fondy, väčšina na štátne granty (Graf 4)</a:t>
            </a:r>
          </a:p>
          <a:p>
            <a:pPr marL="457200" indent="-457200">
              <a:buFont typeface="Arial" panose="020B0604020202020204" pitchFamily="34" charset="0"/>
              <a:buChar char="•"/>
            </a:pPr>
            <a:endParaRPr lang="sk-SK" dirty="0"/>
          </a:p>
          <a:p>
            <a:endParaRPr lang="en-GB" sz="1800" dirty="0"/>
          </a:p>
        </p:txBody>
      </p:sp>
      <p:pic>
        <p:nvPicPr>
          <p:cNvPr id="6" name="Kép 5" descr="A képen szöveg, képernyőkép, Betűtípus, Grafika látható&#10;&#10;Automatikusan generált leírás">
            <a:extLst>
              <a:ext uri="{FF2B5EF4-FFF2-40B4-BE49-F238E27FC236}">
                <a16:creationId xmlns:a16="http://schemas.microsoft.com/office/drawing/2014/main" id="{B33A8587-6DBA-490E-134A-FBB4251D8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
        <p:nvSpPr>
          <p:cNvPr id="8" name="BlokTextu 7">
            <a:extLst>
              <a:ext uri="{FF2B5EF4-FFF2-40B4-BE49-F238E27FC236}">
                <a16:creationId xmlns:a16="http://schemas.microsoft.com/office/drawing/2014/main" id="{C606FB44-10D8-9CD1-C482-11076D7C39D3}"/>
              </a:ext>
            </a:extLst>
          </p:cNvPr>
          <p:cNvSpPr txBox="1"/>
          <p:nvPr/>
        </p:nvSpPr>
        <p:spPr>
          <a:xfrm>
            <a:off x="10524951" y="1211576"/>
            <a:ext cx="1584669" cy="369332"/>
          </a:xfrm>
          <a:prstGeom prst="rect">
            <a:avLst/>
          </a:prstGeom>
          <a:noFill/>
        </p:spPr>
        <p:txBody>
          <a:bodyPr wrap="square" rtlCol="0">
            <a:spAutoFit/>
          </a:bodyPr>
          <a:lstStyle/>
          <a:p>
            <a:r>
              <a:rPr lang="sk-SK" dirty="0"/>
              <a:t>GRAF 3</a:t>
            </a:r>
          </a:p>
        </p:txBody>
      </p:sp>
      <p:sp>
        <p:nvSpPr>
          <p:cNvPr id="9" name="BlokTextu 8">
            <a:extLst>
              <a:ext uri="{FF2B5EF4-FFF2-40B4-BE49-F238E27FC236}">
                <a16:creationId xmlns:a16="http://schemas.microsoft.com/office/drawing/2014/main" id="{256FBD57-37ED-B2FA-5A0C-8D802AC47AF2}"/>
              </a:ext>
            </a:extLst>
          </p:cNvPr>
          <p:cNvSpPr txBox="1"/>
          <p:nvPr/>
        </p:nvSpPr>
        <p:spPr>
          <a:xfrm>
            <a:off x="10524952" y="5814385"/>
            <a:ext cx="1584669" cy="369332"/>
          </a:xfrm>
          <a:prstGeom prst="rect">
            <a:avLst/>
          </a:prstGeom>
          <a:noFill/>
        </p:spPr>
        <p:txBody>
          <a:bodyPr wrap="square" rtlCol="0">
            <a:spAutoFit/>
          </a:bodyPr>
          <a:lstStyle/>
          <a:p>
            <a:r>
              <a:rPr lang="sk-SK" dirty="0"/>
              <a:t>GRAF  4</a:t>
            </a:r>
          </a:p>
        </p:txBody>
      </p:sp>
      <p:pic>
        <p:nvPicPr>
          <p:cNvPr id="3" name="Obrázok 2">
            <a:extLst>
              <a:ext uri="{FF2B5EF4-FFF2-40B4-BE49-F238E27FC236}">
                <a16:creationId xmlns:a16="http://schemas.microsoft.com/office/drawing/2014/main" id="{DB7EE056-BFCD-1476-3E45-0ECD5A186A66}"/>
              </a:ext>
            </a:extLst>
          </p:cNvPr>
          <p:cNvPicPr>
            <a:picLocks noChangeAspect="1"/>
          </p:cNvPicPr>
          <p:nvPr/>
        </p:nvPicPr>
        <p:blipFill>
          <a:blip r:embed="rId3"/>
          <a:stretch>
            <a:fillRect/>
          </a:stretch>
        </p:blipFill>
        <p:spPr>
          <a:xfrm>
            <a:off x="10524951" y="1527282"/>
            <a:ext cx="5821765" cy="3617012"/>
          </a:xfrm>
          <a:prstGeom prst="rect">
            <a:avLst/>
          </a:prstGeom>
        </p:spPr>
      </p:pic>
      <p:pic>
        <p:nvPicPr>
          <p:cNvPr id="10" name="Obrázok 9">
            <a:extLst>
              <a:ext uri="{FF2B5EF4-FFF2-40B4-BE49-F238E27FC236}">
                <a16:creationId xmlns:a16="http://schemas.microsoft.com/office/drawing/2014/main" id="{7001DD9D-23EB-7DE4-6F0C-5F7A7C65F90E}"/>
              </a:ext>
            </a:extLst>
          </p:cNvPr>
          <p:cNvPicPr>
            <a:picLocks noChangeAspect="1"/>
          </p:cNvPicPr>
          <p:nvPr/>
        </p:nvPicPr>
        <p:blipFill>
          <a:blip r:embed="rId4"/>
          <a:stretch>
            <a:fillRect/>
          </a:stretch>
        </p:blipFill>
        <p:spPr>
          <a:xfrm>
            <a:off x="10524951" y="6183717"/>
            <a:ext cx="5892295" cy="3442798"/>
          </a:xfrm>
          <a:prstGeom prst="rect">
            <a:avLst/>
          </a:prstGeom>
        </p:spPr>
      </p:pic>
    </p:spTree>
    <p:extLst>
      <p:ext uri="{BB962C8B-B14F-4D97-AF65-F5344CB8AC3E}">
        <p14:creationId xmlns:p14="http://schemas.microsoft.com/office/powerpoint/2010/main" val="3875882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F3D2CB-B96B-A78D-AA6B-DB1B7982FAF7}"/>
              </a:ext>
            </a:extLst>
          </p:cNvPr>
          <p:cNvSpPr>
            <a:spLocks noGrp="1"/>
          </p:cNvSpPr>
          <p:nvPr>
            <p:ph type="title"/>
          </p:nvPr>
        </p:nvSpPr>
        <p:spPr/>
        <p:txBody>
          <a:bodyPr/>
          <a:lstStyle/>
          <a:p>
            <a:br>
              <a:rPr lang="sk-SK" sz="4400" dirty="0"/>
            </a:br>
            <a:r>
              <a:rPr lang="sk-SK" sz="4400" dirty="0"/>
              <a:t>Kapacity VÚC umožňujú lepšiu orientáciu, plánovanie a implementáciu. </a:t>
            </a:r>
            <a:br>
              <a:rPr lang="sk-SK" sz="4400" dirty="0"/>
            </a:br>
            <a:br>
              <a:rPr lang="sk-SK" sz="4400" dirty="0"/>
            </a:br>
            <a:r>
              <a:rPr lang="sk-SK" sz="4400" dirty="0"/>
              <a:t>VÚC majú vysoké očakávania od </a:t>
            </a:r>
            <a:r>
              <a:rPr lang="sk-SK" sz="4400" dirty="0" err="1"/>
              <a:t>smart</a:t>
            </a:r>
            <a:r>
              <a:rPr lang="sk-SK" sz="4400" dirty="0"/>
              <a:t> riešení a sú pripravené zapájať sa do pilotovania nových riešení.</a:t>
            </a:r>
            <a:br>
              <a:rPr lang="sk-SK" sz="4400" dirty="0"/>
            </a:br>
            <a:br>
              <a:rPr lang="sk-SK" sz="4400" dirty="0"/>
            </a:br>
            <a:r>
              <a:rPr lang="sk-SK" sz="4400" dirty="0"/>
              <a:t>Zároveň sa stretávajú s nedostatkom kvalifikovaných kapacít, informácií a vzdelávacích programov.</a:t>
            </a:r>
            <a:br>
              <a:rPr lang="sk-SK" sz="4400" dirty="0"/>
            </a:br>
            <a:endParaRPr lang="sk-SK" sz="4400" dirty="0"/>
          </a:p>
        </p:txBody>
      </p:sp>
      <p:pic>
        <p:nvPicPr>
          <p:cNvPr id="5" name="Kép 4" descr="A képen szöveg, képernyőkép, Betűtípus, Grafika látható&#10;&#10;Automatikusan generált leírás">
            <a:extLst>
              <a:ext uri="{FF2B5EF4-FFF2-40B4-BE49-F238E27FC236}">
                <a16:creationId xmlns:a16="http://schemas.microsoft.com/office/drawing/2014/main" id="{FE50E88E-F63A-5B3D-BDDB-D46F31BF72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816927"/>
            <a:ext cx="3064565" cy="809588"/>
          </a:xfrm>
          <a:prstGeom prst="rect">
            <a:avLst/>
          </a:prstGeom>
        </p:spPr>
      </p:pic>
    </p:spTree>
    <p:extLst>
      <p:ext uri="{BB962C8B-B14F-4D97-AF65-F5344CB8AC3E}">
        <p14:creationId xmlns:p14="http://schemas.microsoft.com/office/powerpoint/2010/main" val="314843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52CE601-2103-D957-44CF-0FE26DDAB66D}"/>
              </a:ext>
            </a:extLst>
          </p:cNvPr>
          <p:cNvSpPr>
            <a:spLocks noGrp="1"/>
          </p:cNvSpPr>
          <p:nvPr>
            <p:ph type="title"/>
          </p:nvPr>
        </p:nvSpPr>
        <p:spPr>
          <a:xfrm>
            <a:off x="4686300" y="2740011"/>
            <a:ext cx="12725400" cy="5563730"/>
          </a:xfrm>
        </p:spPr>
        <p:txBody>
          <a:bodyPr/>
          <a:lstStyle/>
          <a:p>
            <a:r>
              <a:rPr lang="sk-SK" sz="4400" dirty="0"/>
              <a:t>Vyše sto obcí sa chce zúčastniť pilotného testovania v rámci projektu </a:t>
            </a:r>
            <a:r>
              <a:rPr lang="sk-SK" sz="4400" dirty="0" err="1"/>
              <a:t>PilotInn</a:t>
            </a:r>
            <a:r>
              <a:rPr lang="sk-SK" sz="4400" dirty="0"/>
              <a:t>. </a:t>
            </a:r>
            <a:br>
              <a:rPr lang="sk-SK" sz="4400" dirty="0"/>
            </a:br>
            <a:br>
              <a:rPr lang="sk-SK" sz="4400" dirty="0"/>
            </a:br>
            <a:r>
              <a:rPr lang="sk-SK" sz="4400" dirty="0"/>
              <a:t>Existuje silný záujem o </a:t>
            </a:r>
            <a:r>
              <a:rPr lang="sk-SK" sz="4400" dirty="0" err="1"/>
              <a:t>smart</a:t>
            </a:r>
            <a:r>
              <a:rPr lang="sk-SK" sz="4400" dirty="0"/>
              <a:t> riešenia.</a:t>
            </a:r>
            <a:br>
              <a:rPr lang="sk-SK" sz="4400" dirty="0"/>
            </a:br>
            <a:br>
              <a:rPr lang="sk-SK" sz="4400" dirty="0"/>
            </a:br>
            <a:r>
              <a:rPr lang="sk-SK" sz="4400" dirty="0"/>
              <a:t>Malé obce sú dôležitým odberateľom </a:t>
            </a:r>
            <a:r>
              <a:rPr lang="sk-SK" sz="4400" dirty="0" err="1"/>
              <a:t>smart</a:t>
            </a:r>
            <a:r>
              <a:rPr lang="sk-SK" sz="4400" dirty="0"/>
              <a:t> riešení.</a:t>
            </a:r>
            <a:br>
              <a:rPr lang="sk-SK" sz="4400" dirty="0"/>
            </a:br>
            <a:endParaRPr lang="sk-SK" sz="4400" dirty="0"/>
          </a:p>
        </p:txBody>
      </p:sp>
      <p:sp>
        <p:nvSpPr>
          <p:cNvPr id="4" name="Szöveg helye 3">
            <a:extLst>
              <a:ext uri="{FF2B5EF4-FFF2-40B4-BE49-F238E27FC236}">
                <a16:creationId xmlns:a16="http://schemas.microsoft.com/office/drawing/2014/main" id="{2D6B416E-D51B-ACCB-B079-7D4E4A718EB7}"/>
              </a:ext>
            </a:extLst>
          </p:cNvPr>
          <p:cNvSpPr>
            <a:spLocks noGrp="1"/>
          </p:cNvSpPr>
          <p:nvPr>
            <p:ph type="body" sz="quarter" idx="16"/>
          </p:nvPr>
        </p:nvSpPr>
        <p:spPr>
          <a:xfrm>
            <a:off x="4686299" y="693979"/>
            <a:ext cx="7275041" cy="1071562"/>
          </a:xfrm>
        </p:spPr>
        <p:txBody>
          <a:bodyPr/>
          <a:lstStyle/>
          <a:p>
            <a:r>
              <a:rPr lang="sk-SK" dirty="0"/>
              <a:t>Analýza ZMOS (2024) </a:t>
            </a:r>
          </a:p>
        </p:txBody>
      </p:sp>
      <p:pic>
        <p:nvPicPr>
          <p:cNvPr id="6" name="Kép 5" descr="A képen szöveg, képernyőkép, Betűtípus, Grafika látható&#10;&#10;Automatikusan generált leírás">
            <a:extLst>
              <a:ext uri="{FF2B5EF4-FFF2-40B4-BE49-F238E27FC236}">
                <a16:creationId xmlns:a16="http://schemas.microsoft.com/office/drawing/2014/main" id="{298F504D-1734-C1EC-132D-3E7CC9E023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6300" y="8785021"/>
            <a:ext cx="3064565" cy="809588"/>
          </a:xfrm>
          <a:prstGeom prst="rect">
            <a:avLst/>
          </a:prstGeom>
        </p:spPr>
      </p:pic>
    </p:spTree>
    <p:extLst>
      <p:ext uri="{BB962C8B-B14F-4D97-AF65-F5344CB8AC3E}">
        <p14:creationId xmlns:p14="http://schemas.microsoft.com/office/powerpoint/2010/main" val="1582359850"/>
      </p:ext>
    </p:extLst>
  </p:cSld>
  <p:clrMapOvr>
    <a:masterClrMapping/>
  </p:clrMapOvr>
</p:sld>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1. egyéni séma">
      <a:majorFont>
        <a:latin typeface="Open Sans"/>
        <a:ea typeface=""/>
        <a:cs typeface=""/>
      </a:majorFont>
      <a:minorFont>
        <a:latin typeface="Open Sans"/>
        <a:ea typeface=""/>
        <a:cs typeface=""/>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9528DF0D89C7AE4FBF331767FFFB465E" ma:contentTypeVersion="19" ma:contentTypeDescription="Umožňuje vytvoriť nový dokument." ma:contentTypeScope="" ma:versionID="2dd0c732fc4589296093a78ec70bb387">
  <xsd:schema xmlns:xsd="http://www.w3.org/2001/XMLSchema" xmlns:xs="http://www.w3.org/2001/XMLSchema" xmlns:p="http://schemas.microsoft.com/office/2006/metadata/properties" xmlns:ns2="77a2483a-0ebe-4681-a7e8-26ff3815f90e" xmlns:ns3="34f15e0d-0768-403d-a60c-09574fc21520" targetNamespace="http://schemas.microsoft.com/office/2006/metadata/properties" ma:root="true" ma:fieldsID="dd6f9a5c27e471abdc91996f6f43a4f3" ns2:_="" ns3:_="">
    <xsd:import namespace="77a2483a-0ebe-4681-a7e8-26ff3815f90e"/>
    <xsd:import namespace="34f15e0d-0768-403d-a60c-09574fc215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Pozn_x00e1_mkykdokumento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a2483a-0ebe-4681-a7e8-26ff3815f9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Značky obrázka" ma:readOnly="false" ma:fieldId="{5cf76f15-5ced-4ddc-b409-7134ff3c332f}" ma:taxonomyMulti="true" ma:sspId="823deb3c-b9f3-4fad-b534-fe0741e7144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Pozn_x00e1_mkykdokumentom" ma:index="26" nillable="true" ma:displayName="Poznámky k dokumentom" ma:format="Dropdown" ma:internalName="Pozn_x00e1_mkykdokumentom">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f15e0d-0768-403d-a60c-09574fc21520" elementFormDefault="qualified">
    <xsd:import namespace="http://schemas.microsoft.com/office/2006/documentManagement/types"/>
    <xsd:import namespace="http://schemas.microsoft.com/office/infopath/2007/PartnerControls"/>
    <xsd:element name="SharedWithUsers" ma:index="12" nillable="true" ma:displayName="Zdieľa sa s"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Zdieľané s podrobnosťami" ma:internalName="SharedWithDetails" ma:readOnly="true">
      <xsd:simpleType>
        <xsd:restriction base="dms:Note">
          <xsd:maxLength value="255"/>
        </xsd:restriction>
      </xsd:simpleType>
    </xsd:element>
    <xsd:element name="TaxCatchAll" ma:index="23" nillable="true" ma:displayName="Taxonomy Catch All Column" ma:hidden="true" ma:list="{ffc9f52b-229b-44c8-8309-d364c7e020a1}" ma:internalName="TaxCatchAll" ma:showField="CatchAllData" ma:web="34f15e0d-0768-403d-a60c-09574fc215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7a2483a-0ebe-4681-a7e8-26ff3815f90e">
      <Terms xmlns="http://schemas.microsoft.com/office/infopath/2007/PartnerControls"/>
    </lcf76f155ced4ddcb4097134ff3c332f>
    <TaxCatchAll xmlns="34f15e0d-0768-403d-a60c-09574fc21520" xsi:nil="true"/>
    <Pozn_x00e1_mkykdokumentom xmlns="77a2483a-0ebe-4681-a7e8-26ff3815f90e" xsi:nil="true"/>
  </documentManagement>
</p:properties>
</file>

<file path=customXml/itemProps1.xml><?xml version="1.0" encoding="utf-8"?>
<ds:datastoreItem xmlns:ds="http://schemas.openxmlformats.org/officeDocument/2006/customXml" ds:itemID="{136B07E1-BADB-4124-BBE9-8E1384281DA1}"/>
</file>

<file path=customXml/itemProps2.xml><?xml version="1.0" encoding="utf-8"?>
<ds:datastoreItem xmlns:ds="http://schemas.openxmlformats.org/officeDocument/2006/customXml" ds:itemID="{AC6C395B-B1E9-4444-BC40-718DB9B673FB}"/>
</file>

<file path=customXml/itemProps3.xml><?xml version="1.0" encoding="utf-8"?>
<ds:datastoreItem xmlns:ds="http://schemas.openxmlformats.org/officeDocument/2006/customXml" ds:itemID="{126BCDB4-3C56-42E6-B70D-911E1B4B8BCE}"/>
</file>

<file path=docProps/app.xml><?xml version="1.0" encoding="utf-8"?>
<Properties xmlns="http://schemas.openxmlformats.org/officeDocument/2006/extended-properties" xmlns:vt="http://schemas.openxmlformats.org/officeDocument/2006/docPropsVTypes">
  <Template>Office 2013 - 2022 Theme</Template>
  <TotalTime>209</TotalTime>
  <Words>654</Words>
  <Application>Microsoft Office PowerPoint</Application>
  <PresentationFormat>Vlastná</PresentationFormat>
  <Paragraphs>54</Paragraphs>
  <Slides>14</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14</vt:i4>
      </vt:variant>
    </vt:vector>
  </HeadingPairs>
  <TitlesOfParts>
    <vt:vector size="18" baseType="lpstr">
      <vt:lpstr>Arial</vt:lpstr>
      <vt:lpstr>Calibri</vt:lpstr>
      <vt:lpstr>Open Sans</vt:lpstr>
      <vt:lpstr>Office-téma</vt:lpstr>
      <vt:lpstr>Samosprávy potrebujú partnera  </vt:lpstr>
      <vt:lpstr>Obsah</vt:lpstr>
      <vt:lpstr>Obce sú príliš malé na to, aby si mohli vybudovať potrebné kapacity pre smart city  </vt:lpstr>
      <vt:lpstr>Obmedzené kapacity obcí</vt:lpstr>
      <vt:lpstr>Hlavným zistením je potvrdenie potreby vybudovať a zdieľať odborné kapacity s obcami a vytvoriť tak základný predpoklad pre väčšie rozšírenie využívania smart technológií.   Pozitívnu úlohu by v tomto úsilí mohli zohrať vyššie územné celky s ich skúsenosťami a možnosťami rozvíjať svoje kapacity. </vt:lpstr>
      <vt:lpstr>Na zisťovaní sa zúčastnilo 462 respondentov z územnej samosprávy (obce a mestá) a VÚC.   Väčšina obcí je príliš malá na to, aby mohla vybudovať špeciálne kapacity pre prácu so smart technológiami.   Obce však majú záujem o konzultácie a školenia s odborníkmi. Spolupracujú navzájom a so súkromnými firmami, menej však s akadémiou, sociálnou ekonomikou či štátom. </vt:lpstr>
      <vt:lpstr>Racionálne, prístup obcí je poháňaný dostupnosťou finančných zdrojov</vt:lpstr>
      <vt:lpstr> Kapacity VÚC umožňujú lepšiu orientáciu, plánovanie a implementáciu.   VÚC majú vysoké očakávania od smart riešení a sú pripravené zapájať sa do pilotovania nových riešení.  Zároveň sa stretávajú s nedostatkom kvalifikovaných kapacít, informácií a vzdelávacích programov. </vt:lpstr>
      <vt:lpstr>Vyše sto obcí sa chce zúčastniť pilotného testovania v rámci projektu PilotInn.   Existuje silný záujem o smart riešenia.  Malé obce sú dôležitým odberateľom smart riešení. </vt:lpstr>
      <vt:lpstr>Na zisťovaní sa zúčastnilo 362 obcí.   Z nich tretina využíva alebo plánuje využívať riešenia smart city kvôli zvýšeniu energetickej efektívnosti, zlepšeniu digitálnych služieb a spracovania digitálnych údajov a budovaniu a prevádzke modro-zelenej infraštruktúry.  Dve tretiny odpovedali záporne hlavne z týchto dôvodov: nedostatok financií, nesúlad s investičnými prioritami obce. </vt:lpstr>
      <vt:lpstr>Aj malé obce chcú smart riešenia</vt:lpstr>
      <vt:lpstr>Hlavnými projektovými partnermi obcí sú dodávateľské firmy, konzultanti – odborní experti na komerčnej báze, MIRRI a iné obce.   Na pilotnom testovaní by sa prostredníctvom dodávateľskej firmy chcelo zúčastniť 108 obcí, informovaných chce byť 293 obcí.</vt:lpstr>
      <vt:lpstr>Malé obce nemajú vytvorené kapacity na využívanie riešení smart city. Nebolo by to ani efektívne. Skôr by pomohol prístup k dôveryhodným konzultáciám.  Zákazky väčších miest môžu byť komerčne zaujímavejšie, ale veľký potenciál má aj replikovanie riešení pre menšie obce.   Dôležitú úlohu pri tom môžu zohrať združenia samosprávy, firiem, akadémie a štát (ako v súčasnosti hlavný zdroj financií).    </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Petra Puchmann</dc:creator>
  <cp:lastModifiedBy>Anton Marcinčin</cp:lastModifiedBy>
  <cp:revision>22</cp:revision>
  <dcterms:created xsi:type="dcterms:W3CDTF">2024-02-29T12:41:56Z</dcterms:created>
  <dcterms:modified xsi:type="dcterms:W3CDTF">2024-06-16T11:13:25Z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0x0101009528DF0D89C7AE4FBF331767FFFB465E</vt:lpwstr>
  </property>
</Properties>
</file>