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4"/>
  </p:notesMasterIdLst>
  <p:sldIdLst>
    <p:sldId id="256" r:id="rId5"/>
    <p:sldId id="257" r:id="rId6"/>
    <p:sldId id="272" r:id="rId7"/>
    <p:sldId id="260" r:id="rId8"/>
    <p:sldId id="262" r:id="rId9"/>
    <p:sldId id="263" r:id="rId10"/>
    <p:sldId id="273" r:id="rId11"/>
    <p:sldId id="271" r:id="rId12"/>
    <p:sldId id="264" r:id="rId13"/>
    <p:sldId id="275" r:id="rId14"/>
    <p:sldId id="276" r:id="rId15"/>
    <p:sldId id="265" r:id="rId16"/>
    <p:sldId id="266" r:id="rId17"/>
    <p:sldId id="267" r:id="rId18"/>
    <p:sldId id="269" r:id="rId19"/>
    <p:sldId id="261" r:id="rId20"/>
    <p:sldId id="270" r:id="rId21"/>
    <p:sldId id="274" r:id="rId22"/>
    <p:sldId id="258" r:id="rId23"/>
  </p:sld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80283B8-2B5F-ADDF-4150-DB97F1095C20}" v="28" dt="2024-06-05T09:28:41.380"/>
    <p1510:client id="{C15369B0-B47B-FA59-6049-B582E2FD10C7}" v="106" dt="2024-06-07T07:08:33.6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77" d="100"/>
          <a:sy n="77" d="100"/>
        </p:scale>
        <p:origin x="41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Štureková, Beáta" userId="S::beata.sturekova@mirri.gov.sk::63f9772c-1d43-4706-ba87-40cb9532549e" providerId="AD" clId="Web-{180283B8-2B5F-ADDF-4150-DB97F1095C20}"/>
    <pc:docChg chg="delSld modSld">
      <pc:chgData name="Štureková, Beáta" userId="S::beata.sturekova@mirri.gov.sk::63f9772c-1d43-4706-ba87-40cb9532549e" providerId="AD" clId="Web-{180283B8-2B5F-ADDF-4150-DB97F1095C20}" dt="2024-06-05T09:28:41.380" v="11" actId="20577"/>
      <pc:docMkLst>
        <pc:docMk/>
      </pc:docMkLst>
      <pc:sldChg chg="modSp">
        <pc:chgData name="Štureková, Beáta" userId="S::beata.sturekova@mirri.gov.sk::63f9772c-1d43-4706-ba87-40cb9532549e" providerId="AD" clId="Web-{180283B8-2B5F-ADDF-4150-DB97F1095C20}" dt="2024-06-05T09:06:12.551" v="2" actId="20577"/>
        <pc:sldMkLst>
          <pc:docMk/>
          <pc:sldMk cId="904340626" sldId="264"/>
        </pc:sldMkLst>
        <pc:spChg chg="mod">
          <ac:chgData name="Štureková, Beáta" userId="S::beata.sturekova@mirri.gov.sk::63f9772c-1d43-4706-ba87-40cb9532549e" providerId="AD" clId="Web-{180283B8-2B5F-ADDF-4150-DB97F1095C20}" dt="2024-06-05T09:06:12.551" v="2" actId="20577"/>
          <ac:spMkLst>
            <pc:docMk/>
            <pc:sldMk cId="904340626" sldId="264"/>
            <ac:spMk id="3" creationId="{00000000-0000-0000-0000-000000000000}"/>
          </ac:spMkLst>
        </pc:spChg>
      </pc:sldChg>
      <pc:sldChg chg="modSp">
        <pc:chgData name="Štureková, Beáta" userId="S::beata.sturekova@mirri.gov.sk::63f9772c-1d43-4706-ba87-40cb9532549e" providerId="AD" clId="Web-{180283B8-2B5F-ADDF-4150-DB97F1095C20}" dt="2024-06-05T09:06:54.083" v="6" actId="20577"/>
        <pc:sldMkLst>
          <pc:docMk/>
          <pc:sldMk cId="2201849053" sldId="265"/>
        </pc:sldMkLst>
        <pc:spChg chg="mod">
          <ac:chgData name="Štureková, Beáta" userId="S::beata.sturekova@mirri.gov.sk::63f9772c-1d43-4706-ba87-40cb9532549e" providerId="AD" clId="Web-{180283B8-2B5F-ADDF-4150-DB97F1095C20}" dt="2024-06-05T09:06:54.083" v="6" actId="20577"/>
          <ac:spMkLst>
            <pc:docMk/>
            <pc:sldMk cId="2201849053" sldId="265"/>
            <ac:spMk id="3" creationId="{00000000-0000-0000-0000-000000000000}"/>
          </ac:spMkLst>
        </pc:spChg>
      </pc:sldChg>
      <pc:sldChg chg="del">
        <pc:chgData name="Štureková, Beáta" userId="S::beata.sturekova@mirri.gov.sk::63f9772c-1d43-4706-ba87-40cb9532549e" providerId="AD" clId="Web-{180283B8-2B5F-ADDF-4150-DB97F1095C20}" dt="2024-06-05T09:07:07.677" v="7"/>
        <pc:sldMkLst>
          <pc:docMk/>
          <pc:sldMk cId="2277707649" sldId="268"/>
        </pc:sldMkLst>
      </pc:sldChg>
      <pc:sldChg chg="modSp">
        <pc:chgData name="Štureková, Beáta" userId="S::beata.sturekova@mirri.gov.sk::63f9772c-1d43-4706-ba87-40cb9532549e" providerId="AD" clId="Web-{180283B8-2B5F-ADDF-4150-DB97F1095C20}" dt="2024-06-05T09:07:34.428" v="9" actId="20577"/>
        <pc:sldMkLst>
          <pc:docMk/>
          <pc:sldMk cId="4049305490" sldId="274"/>
        </pc:sldMkLst>
        <pc:spChg chg="mod">
          <ac:chgData name="Štureková, Beáta" userId="S::beata.sturekova@mirri.gov.sk::63f9772c-1d43-4706-ba87-40cb9532549e" providerId="AD" clId="Web-{180283B8-2B5F-ADDF-4150-DB97F1095C20}" dt="2024-06-05T09:07:34.428" v="9" actId="20577"/>
          <ac:spMkLst>
            <pc:docMk/>
            <pc:sldMk cId="4049305490" sldId="274"/>
            <ac:spMk id="3" creationId="{00000000-0000-0000-0000-000000000000}"/>
          </ac:spMkLst>
        </pc:spChg>
      </pc:sldChg>
      <pc:sldChg chg="modSp">
        <pc:chgData name="Štureková, Beáta" userId="S::beata.sturekova@mirri.gov.sk::63f9772c-1d43-4706-ba87-40cb9532549e" providerId="AD" clId="Web-{180283B8-2B5F-ADDF-4150-DB97F1095C20}" dt="2024-06-05T09:28:41.380" v="11" actId="20577"/>
        <pc:sldMkLst>
          <pc:docMk/>
          <pc:sldMk cId="3845527344" sldId="275"/>
        </pc:sldMkLst>
        <pc:spChg chg="mod">
          <ac:chgData name="Štureková, Beáta" userId="S::beata.sturekova@mirri.gov.sk::63f9772c-1d43-4706-ba87-40cb9532549e" providerId="AD" clId="Web-{180283B8-2B5F-ADDF-4150-DB97F1095C20}" dt="2024-06-05T09:28:41.380" v="11" actId="20577"/>
          <ac:spMkLst>
            <pc:docMk/>
            <pc:sldMk cId="3845527344" sldId="275"/>
            <ac:spMk id="3" creationId="{00000000-0000-0000-0000-000000000000}"/>
          </ac:spMkLst>
        </pc:spChg>
      </pc:sldChg>
      <pc:sldChg chg="modSp">
        <pc:chgData name="Štureková, Beáta" userId="S::beata.sturekova@mirri.gov.sk::63f9772c-1d43-4706-ba87-40cb9532549e" providerId="AD" clId="Web-{180283B8-2B5F-ADDF-4150-DB97F1095C20}" dt="2024-06-05T09:06:42.614" v="4" actId="20577"/>
        <pc:sldMkLst>
          <pc:docMk/>
          <pc:sldMk cId="3060004314" sldId="276"/>
        </pc:sldMkLst>
        <pc:spChg chg="mod">
          <ac:chgData name="Štureková, Beáta" userId="S::beata.sturekova@mirri.gov.sk::63f9772c-1d43-4706-ba87-40cb9532549e" providerId="AD" clId="Web-{180283B8-2B5F-ADDF-4150-DB97F1095C20}" dt="2024-06-05T09:06:42.614" v="4" actId="20577"/>
          <ac:spMkLst>
            <pc:docMk/>
            <pc:sldMk cId="3060004314" sldId="276"/>
            <ac:spMk id="3" creationId="{00000000-0000-0000-0000-000000000000}"/>
          </ac:spMkLst>
        </pc:spChg>
      </pc:sldChg>
    </pc:docChg>
  </pc:docChgLst>
  <pc:docChgLst>
    <pc:chgData name="Štureková, Beáta" userId="S::beata.sturekova@mirri.gov.sk::63f9772c-1d43-4706-ba87-40cb9532549e" providerId="AD" clId="Web-{C15369B0-B47B-FA59-6049-B582E2FD10C7}"/>
    <pc:docChg chg="modSld">
      <pc:chgData name="Štureková, Beáta" userId="S::beata.sturekova@mirri.gov.sk::63f9772c-1d43-4706-ba87-40cb9532549e" providerId="AD" clId="Web-{C15369B0-B47B-FA59-6049-B582E2FD10C7}" dt="2024-06-07T07:08:30.902" v="58" actId="20577"/>
      <pc:docMkLst>
        <pc:docMk/>
      </pc:docMkLst>
      <pc:sldChg chg="modSp">
        <pc:chgData name="Štureková, Beáta" userId="S::beata.sturekova@mirri.gov.sk::63f9772c-1d43-4706-ba87-40cb9532549e" providerId="AD" clId="Web-{C15369B0-B47B-FA59-6049-B582E2FD10C7}" dt="2024-06-07T07:01:42.156" v="31" actId="20577"/>
        <pc:sldMkLst>
          <pc:docMk/>
          <pc:sldMk cId="0" sldId="257"/>
        </pc:sldMkLst>
        <pc:spChg chg="mod">
          <ac:chgData name="Štureková, Beáta" userId="S::beata.sturekova@mirri.gov.sk::63f9772c-1d43-4706-ba87-40cb9532549e" providerId="AD" clId="Web-{C15369B0-B47B-FA59-6049-B582E2FD10C7}" dt="2024-06-07T07:01:42.156" v="31" actId="20577"/>
          <ac:spMkLst>
            <pc:docMk/>
            <pc:sldMk cId="0" sldId="257"/>
            <ac:spMk id="3" creationId="{00000000-0000-0000-0000-000000000000}"/>
          </ac:spMkLst>
        </pc:spChg>
      </pc:sldChg>
      <pc:sldChg chg="modSp">
        <pc:chgData name="Štureková, Beáta" userId="S::beata.sturekova@mirri.gov.sk::63f9772c-1d43-4706-ba87-40cb9532549e" providerId="AD" clId="Web-{C15369B0-B47B-FA59-6049-B582E2FD10C7}" dt="2024-06-07T06:52:55.328" v="16" actId="20577"/>
        <pc:sldMkLst>
          <pc:docMk/>
          <pc:sldMk cId="3958762320" sldId="260"/>
        </pc:sldMkLst>
        <pc:spChg chg="mod">
          <ac:chgData name="Štureková, Beáta" userId="S::beata.sturekova@mirri.gov.sk::63f9772c-1d43-4706-ba87-40cb9532549e" providerId="AD" clId="Web-{C15369B0-B47B-FA59-6049-B582E2FD10C7}" dt="2024-06-07T06:52:55.328" v="16" actId="20577"/>
          <ac:spMkLst>
            <pc:docMk/>
            <pc:sldMk cId="3958762320" sldId="260"/>
            <ac:spMk id="3" creationId="{00000000-0000-0000-0000-000000000000}"/>
          </ac:spMkLst>
        </pc:spChg>
      </pc:sldChg>
      <pc:sldChg chg="modSp">
        <pc:chgData name="Štureková, Beáta" userId="S::beata.sturekova@mirri.gov.sk::63f9772c-1d43-4706-ba87-40cb9532549e" providerId="AD" clId="Web-{C15369B0-B47B-FA59-6049-B582E2FD10C7}" dt="2024-06-07T07:08:09.745" v="56" actId="20577"/>
        <pc:sldMkLst>
          <pc:docMk/>
          <pc:sldMk cId="2800423616" sldId="261"/>
        </pc:sldMkLst>
        <pc:spChg chg="mod">
          <ac:chgData name="Štureková, Beáta" userId="S::beata.sturekova@mirri.gov.sk::63f9772c-1d43-4706-ba87-40cb9532549e" providerId="AD" clId="Web-{C15369B0-B47B-FA59-6049-B582E2FD10C7}" dt="2024-06-07T07:08:09.745" v="56" actId="20577"/>
          <ac:spMkLst>
            <pc:docMk/>
            <pc:sldMk cId="2800423616" sldId="261"/>
            <ac:spMk id="3" creationId="{00000000-0000-0000-0000-000000000000}"/>
          </ac:spMkLst>
        </pc:spChg>
      </pc:sldChg>
      <pc:sldChg chg="modSp">
        <pc:chgData name="Štureková, Beáta" userId="S::beata.sturekova@mirri.gov.sk::63f9772c-1d43-4706-ba87-40cb9532549e" providerId="AD" clId="Web-{C15369B0-B47B-FA59-6049-B582E2FD10C7}" dt="2024-06-07T07:01:08.686" v="17" actId="20577"/>
        <pc:sldMkLst>
          <pc:docMk/>
          <pc:sldMk cId="959084651" sldId="262"/>
        </pc:sldMkLst>
        <pc:spChg chg="mod">
          <ac:chgData name="Štureková, Beáta" userId="S::beata.sturekova@mirri.gov.sk::63f9772c-1d43-4706-ba87-40cb9532549e" providerId="AD" clId="Web-{C15369B0-B47B-FA59-6049-B582E2FD10C7}" dt="2024-06-07T07:01:08.686" v="17" actId="20577"/>
          <ac:spMkLst>
            <pc:docMk/>
            <pc:sldMk cId="959084651" sldId="262"/>
            <ac:spMk id="3" creationId="{00000000-0000-0000-0000-000000000000}"/>
          </ac:spMkLst>
        </pc:spChg>
      </pc:sldChg>
      <pc:sldChg chg="modSp">
        <pc:chgData name="Štureková, Beáta" userId="S::beata.sturekova@mirri.gov.sk::63f9772c-1d43-4706-ba87-40cb9532549e" providerId="AD" clId="Web-{C15369B0-B47B-FA59-6049-B582E2FD10C7}" dt="2024-06-07T07:07:39.572" v="50" actId="20577"/>
        <pc:sldMkLst>
          <pc:docMk/>
          <pc:sldMk cId="611894489" sldId="266"/>
        </pc:sldMkLst>
        <pc:spChg chg="mod">
          <ac:chgData name="Štureková, Beáta" userId="S::beata.sturekova@mirri.gov.sk::63f9772c-1d43-4706-ba87-40cb9532549e" providerId="AD" clId="Web-{C15369B0-B47B-FA59-6049-B582E2FD10C7}" dt="2024-06-07T07:07:39.572" v="50" actId="20577"/>
          <ac:spMkLst>
            <pc:docMk/>
            <pc:sldMk cId="611894489" sldId="266"/>
            <ac:spMk id="3" creationId="{00000000-0000-0000-0000-000000000000}"/>
          </ac:spMkLst>
        </pc:spChg>
      </pc:sldChg>
      <pc:sldChg chg="modSp">
        <pc:chgData name="Štureková, Beáta" userId="S::beata.sturekova@mirri.gov.sk::63f9772c-1d43-4706-ba87-40cb9532549e" providerId="AD" clId="Web-{C15369B0-B47B-FA59-6049-B582E2FD10C7}" dt="2024-06-07T07:07:55.151" v="53" actId="20577"/>
        <pc:sldMkLst>
          <pc:docMk/>
          <pc:sldMk cId="2056282023" sldId="267"/>
        </pc:sldMkLst>
        <pc:spChg chg="mod">
          <ac:chgData name="Štureková, Beáta" userId="S::beata.sturekova@mirri.gov.sk::63f9772c-1d43-4706-ba87-40cb9532549e" providerId="AD" clId="Web-{C15369B0-B47B-FA59-6049-B582E2FD10C7}" dt="2024-06-07T07:07:55.151" v="53" actId="20577"/>
          <ac:spMkLst>
            <pc:docMk/>
            <pc:sldMk cId="2056282023" sldId="267"/>
            <ac:spMk id="3" creationId="{00000000-0000-0000-0000-000000000000}"/>
          </ac:spMkLst>
        </pc:spChg>
      </pc:sldChg>
      <pc:sldChg chg="modSp">
        <pc:chgData name="Štureková, Beáta" userId="S::beata.sturekova@mirri.gov.sk::63f9772c-1d43-4706-ba87-40cb9532549e" providerId="AD" clId="Web-{C15369B0-B47B-FA59-6049-B582E2FD10C7}" dt="2024-06-07T07:08:00.885" v="55" actId="20577"/>
        <pc:sldMkLst>
          <pc:docMk/>
          <pc:sldMk cId="3117666158" sldId="269"/>
        </pc:sldMkLst>
        <pc:spChg chg="mod">
          <ac:chgData name="Štureková, Beáta" userId="S::beata.sturekova@mirri.gov.sk::63f9772c-1d43-4706-ba87-40cb9532549e" providerId="AD" clId="Web-{C15369B0-B47B-FA59-6049-B582E2FD10C7}" dt="2024-06-07T07:08:00.885" v="55" actId="20577"/>
          <ac:spMkLst>
            <pc:docMk/>
            <pc:sldMk cId="3117666158" sldId="269"/>
            <ac:spMk id="3" creationId="{00000000-0000-0000-0000-000000000000}"/>
          </ac:spMkLst>
        </pc:spChg>
      </pc:sldChg>
      <pc:sldChg chg="modSp">
        <pc:chgData name="Štureková, Beáta" userId="S::beata.sturekova@mirri.gov.sk::63f9772c-1d43-4706-ba87-40cb9532549e" providerId="AD" clId="Web-{C15369B0-B47B-FA59-6049-B582E2FD10C7}" dt="2024-06-07T07:08:30.902" v="58" actId="20577"/>
        <pc:sldMkLst>
          <pc:docMk/>
          <pc:sldMk cId="1093404666" sldId="270"/>
        </pc:sldMkLst>
        <pc:spChg chg="mod">
          <ac:chgData name="Štureková, Beáta" userId="S::beata.sturekova@mirri.gov.sk::63f9772c-1d43-4706-ba87-40cb9532549e" providerId="AD" clId="Web-{C15369B0-B47B-FA59-6049-B582E2FD10C7}" dt="2024-06-07T07:08:30.902" v="58" actId="20577"/>
          <ac:spMkLst>
            <pc:docMk/>
            <pc:sldMk cId="1093404666" sldId="270"/>
            <ac:spMk id="3" creationId="{00000000-0000-0000-0000-000000000000}"/>
          </ac:spMkLst>
        </pc:spChg>
      </pc:sldChg>
      <pc:sldChg chg="modSp">
        <pc:chgData name="Štureková, Beáta" userId="S::beata.sturekova@mirri.gov.sk::63f9772c-1d43-4706-ba87-40cb9532549e" providerId="AD" clId="Web-{C15369B0-B47B-FA59-6049-B582E2FD10C7}" dt="2024-06-07T06:51:26.372" v="3" actId="20577"/>
        <pc:sldMkLst>
          <pc:docMk/>
          <pc:sldMk cId="941041828" sldId="272"/>
        </pc:sldMkLst>
        <pc:spChg chg="mod">
          <ac:chgData name="Štureková, Beáta" userId="S::beata.sturekova@mirri.gov.sk::63f9772c-1d43-4706-ba87-40cb9532549e" providerId="AD" clId="Web-{C15369B0-B47B-FA59-6049-B582E2FD10C7}" dt="2024-06-07T06:51:26.372" v="3" actId="20577"/>
          <ac:spMkLst>
            <pc:docMk/>
            <pc:sldMk cId="941041828" sldId="272"/>
            <ac:spMk id="3" creationId="{00000000-0000-0000-0000-000000000000}"/>
          </ac:spMkLst>
        </pc:spChg>
      </pc:sldChg>
      <pc:sldChg chg="modSp">
        <pc:chgData name="Štureková, Beáta" userId="S::beata.sturekova@mirri.gov.sk::63f9772c-1d43-4706-ba87-40cb9532549e" providerId="AD" clId="Web-{C15369B0-B47B-FA59-6049-B582E2FD10C7}" dt="2024-06-07T07:05:08.287" v="44" actId="20577"/>
        <pc:sldMkLst>
          <pc:docMk/>
          <pc:sldMk cId="3845527344" sldId="275"/>
        </pc:sldMkLst>
        <pc:spChg chg="mod">
          <ac:chgData name="Štureková, Beáta" userId="S::beata.sturekova@mirri.gov.sk::63f9772c-1d43-4706-ba87-40cb9532549e" providerId="AD" clId="Web-{C15369B0-B47B-FA59-6049-B582E2FD10C7}" dt="2024-06-07T07:05:08.287" v="44" actId="20577"/>
          <ac:spMkLst>
            <pc:docMk/>
            <pc:sldMk cId="3845527344" sldId="275"/>
            <ac:spMk id="3" creationId="{00000000-0000-0000-0000-000000000000}"/>
          </ac:spMkLst>
        </pc:spChg>
      </pc:sldChg>
    </pc:docChg>
  </pc:docChgLst>
  <pc:docChgLst>
    <pc:chgData name="Rychtárik, Viktor" userId="S::viktor.rychtarik@mirri.gov.sk::e047532c-aed0-4bc8-8a6a-1fc7f30ea380" providerId="AD" clId="Web-{AED9BE1B-A07C-B911-5400-C19D2B5FE8E9}"/>
    <pc:docChg chg="modSld">
      <pc:chgData name="Rychtárik, Viktor" userId="S::viktor.rychtarik@mirri.gov.sk::e047532c-aed0-4bc8-8a6a-1fc7f30ea380" providerId="AD" clId="Web-{AED9BE1B-A07C-B911-5400-C19D2B5FE8E9}" dt="2024-06-04T06:32:21.651" v="1" actId="20577"/>
      <pc:docMkLst>
        <pc:docMk/>
      </pc:docMkLst>
      <pc:sldChg chg="modSp">
        <pc:chgData name="Rychtárik, Viktor" userId="S::viktor.rychtarik@mirri.gov.sk::e047532c-aed0-4bc8-8a6a-1fc7f30ea380" providerId="AD" clId="Web-{AED9BE1B-A07C-B911-5400-C19D2B5FE8E9}" dt="2024-06-04T06:32:21.651" v="1" actId="20577"/>
        <pc:sldMkLst>
          <pc:docMk/>
          <pc:sldMk cId="0" sldId="256"/>
        </pc:sldMkLst>
        <pc:spChg chg="mod">
          <ac:chgData name="Rychtárik, Viktor" userId="S::viktor.rychtarik@mirri.gov.sk::e047532c-aed0-4bc8-8a6a-1fc7f30ea380" providerId="AD" clId="Web-{AED9BE1B-A07C-B911-5400-C19D2B5FE8E9}" dt="2024-06-04T06:32:21.651" v="1" actId="20577"/>
          <ac:spMkLst>
            <pc:docMk/>
            <pc:sldMk cId="0" sldId="256"/>
            <ac:spMk id="4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011870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00595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668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83605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91229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76078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11960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24824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07099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75250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0802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8839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8534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9931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8184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9268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5149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informatizacia.psk@mirri.gov.sk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oup 427323207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BlokTextu 3"/>
          <p:cNvSpPr txBox="1"/>
          <p:nvPr/>
        </p:nvSpPr>
        <p:spPr>
          <a:xfrm>
            <a:off x="1995053" y="3255818"/>
            <a:ext cx="14671965" cy="4062651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sk-SK" sz="4800" b="1" dirty="0">
                <a:latin typeface="Inter Regular"/>
              </a:rPr>
              <a:t>Podpora rozvoja tvorby, spracovania, využívania a prepájania dát v rámci verejnej správy pre inteligentné rozhodovanie, plánovanie a správu </a:t>
            </a:r>
          </a:p>
          <a:p>
            <a:pPr algn="ctr"/>
            <a:endParaRPr lang="sk-SK" sz="4800" b="1" dirty="0">
              <a:latin typeface="Inter Regular"/>
            </a:endParaRPr>
          </a:p>
          <a:p>
            <a:pPr algn="ctr"/>
            <a:r>
              <a:rPr lang="sk-SK" sz="4800" b="1" dirty="0">
                <a:latin typeface="Inter Regular"/>
              </a:rPr>
              <a:t> PSK-MIRRI-619-2024-ITI-EFRR </a:t>
            </a:r>
            <a:r>
              <a:rPr lang="sk-SK" dirty="0"/>
              <a:t>	</a:t>
            </a:r>
          </a:p>
          <a:p>
            <a:r>
              <a:rPr lang="sk-SK" dirty="0"/>
              <a:t>	</a:t>
            </a:r>
          </a:p>
        </p:txBody>
      </p:sp>
      <p:sp>
        <p:nvSpPr>
          <p:cNvPr id="5" name="BlokTextu 4"/>
          <p:cNvSpPr txBox="1"/>
          <p:nvPr/>
        </p:nvSpPr>
        <p:spPr>
          <a:xfrm>
            <a:off x="11589327" y="7925572"/>
            <a:ext cx="29510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3200" dirty="0">
                <a:ea typeface="Inter Regular"/>
              </a:rPr>
              <a:t>jún 2024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oup 427323208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BlokTextu 2"/>
          <p:cNvSpPr txBox="1"/>
          <p:nvPr/>
        </p:nvSpPr>
        <p:spPr>
          <a:xfrm>
            <a:off x="1066800" y="720435"/>
            <a:ext cx="15821891" cy="1237261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k-SK" sz="4400" u="sng" dirty="0">
                <a:ea typeface="Inter Regular"/>
              </a:rPr>
              <a:t>Hlavná aktivita opatrenia 1.2.2</a:t>
            </a:r>
          </a:p>
          <a:p>
            <a:pPr algn="just"/>
            <a:endParaRPr lang="sk-SK" b="1" dirty="0"/>
          </a:p>
          <a:p>
            <a:pPr algn="just"/>
            <a:r>
              <a:rPr lang="sk-SK" sz="3200" b="1" err="1"/>
              <a:t>IoT</a:t>
            </a:r>
            <a:r>
              <a:rPr lang="sk-SK" sz="3200" b="1" dirty="0"/>
              <a:t>, dáta a platformy - Podpora rozvoja tvorby, spracovania, využívania a prepájania dát </a:t>
            </a:r>
          </a:p>
          <a:p>
            <a:pPr algn="just"/>
            <a:r>
              <a:rPr lang="sk-SK" sz="3200" b="1" dirty="0"/>
              <a:t>v rámci verejnej správy, najmä rozvoja dátových platforiem, informačných systémov </a:t>
            </a:r>
            <a:endParaRPr lang="sk-SK" sz="3200" b="1" dirty="0">
              <a:cs typeface="Calibri"/>
            </a:endParaRPr>
          </a:p>
          <a:p>
            <a:pPr algn="just"/>
            <a:r>
              <a:rPr lang="sk-SK" sz="3200" b="1" dirty="0"/>
              <a:t>(v nadväznosti na inteligentné riadenie a podpory budovania miest a regiónov) a súvisiacich nástrojov s pridanou hodnotou pre inteligentné rozhodovanie, plánovanie a správu) napríklad cez</a:t>
            </a:r>
            <a:r>
              <a:rPr lang="sk-SK" sz="3200" i="1" dirty="0"/>
              <a:t>: </a:t>
            </a:r>
            <a:endParaRPr lang="sk-SK" sz="3200" dirty="0">
              <a:cs typeface="Calibri"/>
            </a:endParaRPr>
          </a:p>
          <a:p>
            <a:pPr marL="285750" indent="-285750" algn="just">
              <a:buFontTx/>
              <a:buChar char="-"/>
            </a:pPr>
            <a:r>
              <a:rPr lang="sk-SK" sz="3200" dirty="0"/>
              <a:t>dátové platformy, GIS a/alebo, </a:t>
            </a:r>
            <a:r>
              <a:rPr lang="sk-SK" sz="3200" err="1"/>
              <a:t>IoT</a:t>
            </a:r>
            <a:r>
              <a:rPr lang="sk-SK" sz="3200" dirty="0"/>
              <a:t> riešenia a využitie údajov a/alebo analytických výstupov </a:t>
            </a:r>
            <a:endParaRPr lang="sk-SK" sz="3200" dirty="0">
              <a:cs typeface="Calibri"/>
            </a:endParaRPr>
          </a:p>
          <a:p>
            <a:pPr algn="just"/>
            <a:r>
              <a:rPr lang="sk-SK" sz="3200" dirty="0"/>
              <a:t>z nich priamo na rozhodovanie, plánovanie a/alebo riadenie </a:t>
            </a:r>
            <a:endParaRPr lang="sk-SK" sz="3200" dirty="0">
              <a:cs typeface="Calibri"/>
            </a:endParaRPr>
          </a:p>
          <a:p>
            <a:pPr algn="just"/>
            <a:r>
              <a:rPr lang="sk-SK" sz="3200" dirty="0"/>
              <a:t>pre inteligentné riešenia,</a:t>
            </a:r>
            <a:endParaRPr lang="sk-SK" sz="3200" dirty="0">
              <a:cs typeface="Calibri"/>
            </a:endParaRPr>
          </a:p>
          <a:p>
            <a:pPr algn="just"/>
            <a:r>
              <a:rPr lang="sk-SK" sz="3200" dirty="0"/>
              <a:t>- automatizovaná tvorba, spracovanie a zverejňovanie otvorených údajov a analytických výstupov,</a:t>
            </a:r>
            <a:endParaRPr lang="sk-SK" sz="3200" dirty="0">
              <a:cs typeface="Calibri"/>
            </a:endParaRPr>
          </a:p>
          <a:p>
            <a:pPr marL="285750" indent="-285750" algn="just">
              <a:buFontTx/>
              <a:buChar char="-"/>
            </a:pPr>
            <a:r>
              <a:rPr lang="sk-SK" sz="3200" dirty="0"/>
              <a:t>využitie a integrácia získaných údajov v rámci existujúcich/zavedených dátových platforiem, informačných systémov, </a:t>
            </a:r>
            <a:endParaRPr lang="sk-SK" sz="3200" dirty="0">
              <a:cs typeface="Calibri"/>
            </a:endParaRPr>
          </a:p>
          <a:p>
            <a:pPr marL="285750" indent="-285750" algn="just">
              <a:buFontTx/>
              <a:buChar char="-"/>
            </a:pPr>
            <a:r>
              <a:rPr lang="sk-SK" sz="3200" dirty="0"/>
              <a:t>zavedenie inovatívnych služieb, </a:t>
            </a:r>
            <a:r>
              <a:rPr lang="sk-SK" sz="3200" dirty="0" err="1"/>
              <a:t>smart</a:t>
            </a:r>
            <a:r>
              <a:rPr lang="sk-SK" sz="3200" dirty="0"/>
              <a:t> riešení, analytických nástrojov a aplikácií </a:t>
            </a:r>
            <a:endParaRPr lang="sk-SK" sz="3200" dirty="0">
              <a:cs typeface="Calibri"/>
            </a:endParaRPr>
          </a:p>
          <a:p>
            <a:pPr marL="285750" indent="-285750" algn="just">
              <a:buFontTx/>
              <a:buChar char="-"/>
            </a:pPr>
            <a:r>
              <a:rPr lang="sk-SK" sz="3200" dirty="0"/>
              <a:t>pre zvyšovanie kvality života, bezpečnosti, odolnosti a udržateľnosti obcí, miest a regiónov.	</a:t>
            </a:r>
            <a:endParaRPr lang="sk-SK" sz="3200">
              <a:cs typeface="Calibri" panose="020F0502020204030204"/>
            </a:endParaRPr>
          </a:p>
          <a:p>
            <a:endParaRPr lang="sk-SK" b="1" dirty="0"/>
          </a:p>
          <a:p>
            <a:endParaRPr lang="sk-SK" b="1" dirty="0"/>
          </a:p>
          <a:p>
            <a:endParaRPr lang="sk-SK" dirty="0"/>
          </a:p>
          <a:p>
            <a:r>
              <a:rPr lang="sk-SK" dirty="0"/>
              <a:t>	</a:t>
            </a:r>
          </a:p>
          <a:p>
            <a:endParaRPr lang="sk-SK" sz="5400" dirty="0">
              <a:ea typeface="Inter Regular"/>
            </a:endParaRPr>
          </a:p>
          <a:p>
            <a:endParaRPr lang="sk-SK" sz="5400" dirty="0">
              <a:ea typeface="Inter Regular"/>
            </a:endParaRPr>
          </a:p>
          <a:p>
            <a:endParaRPr lang="sk-SK" sz="5400" dirty="0">
              <a:ea typeface="Inter Regular"/>
            </a:endParaRPr>
          </a:p>
          <a:p>
            <a:endParaRPr lang="sk-SK" sz="5400" dirty="0">
              <a:ea typeface="Inter Regular"/>
            </a:endParaRPr>
          </a:p>
        </p:txBody>
      </p:sp>
    </p:spTree>
    <p:extLst>
      <p:ext uri="{BB962C8B-B14F-4D97-AF65-F5344CB8AC3E}">
        <p14:creationId xmlns:p14="http://schemas.microsoft.com/office/powerpoint/2010/main" val="38455273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oup 427323208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BlokTextu 2"/>
          <p:cNvSpPr txBox="1"/>
          <p:nvPr/>
        </p:nvSpPr>
        <p:spPr>
          <a:xfrm>
            <a:off x="1066800" y="720435"/>
            <a:ext cx="15821891" cy="1154162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just"/>
            <a:endParaRPr lang="sk-SK" b="1" dirty="0"/>
          </a:p>
          <a:p>
            <a:pPr algn="just"/>
            <a:r>
              <a:rPr lang="sk-SK" sz="4400" u="sng" dirty="0">
                <a:ea typeface="Inter Regular"/>
              </a:rPr>
              <a:t>Doplnkové - nepovinné aktivity v rámci opatrenia 1.2.2</a:t>
            </a:r>
            <a:endParaRPr lang="sk-SK" sz="4400" u="sng" dirty="0">
              <a:ea typeface="Inter Regular"/>
              <a:cs typeface="Calibri"/>
            </a:endParaRPr>
          </a:p>
          <a:p>
            <a:pPr algn="just"/>
            <a:r>
              <a:rPr lang="sk-SK" sz="3200" dirty="0"/>
              <a:t>- podpora analytických aktivít s prínosom pre integrované plánovanie a riadenie, zavádzanie </a:t>
            </a:r>
            <a:r>
              <a:rPr lang="sk-SK" sz="3200" dirty="0" err="1"/>
              <a:t>smart</a:t>
            </a:r>
            <a:r>
              <a:rPr lang="sk-SK" sz="3200" dirty="0"/>
              <a:t> koncepcie a stratégie; </a:t>
            </a:r>
          </a:p>
          <a:p>
            <a:pPr algn="just"/>
            <a:r>
              <a:rPr lang="sk-SK" sz="3200" dirty="0"/>
              <a:t>- zavádzanie a zvyšovanie kvality a odolnosti systémov a optimalizácie procesov verejnej správy a systémov riadenia kvality); </a:t>
            </a:r>
          </a:p>
          <a:p>
            <a:pPr algn="just"/>
            <a:r>
              <a:rPr lang="sk-SK" sz="3200" dirty="0"/>
              <a:t>- aktivity medzi-obecnej, resp. medzi-regionálnej či cez-hraničnej spolupráce v oblasti rozvoja inteligentných miest a regiónov. </a:t>
            </a:r>
          </a:p>
          <a:p>
            <a:pPr algn="just"/>
            <a:r>
              <a:rPr lang="sk-SK" sz="3200" dirty="0"/>
              <a:t>	</a:t>
            </a:r>
          </a:p>
          <a:p>
            <a:pPr algn="just"/>
            <a:endParaRPr lang="sk-SK" sz="3200" b="1" dirty="0"/>
          </a:p>
          <a:p>
            <a:pPr algn="just"/>
            <a:endParaRPr lang="sk-SK" sz="3200" b="1" dirty="0"/>
          </a:p>
          <a:p>
            <a:pPr algn="just"/>
            <a:r>
              <a:rPr lang="sk-SK" sz="3200" b="1" dirty="0"/>
              <a:t>Neoprávnenými aktivitami v rámci opatrenia 1.2.2 sú budovanie a rekonštrukcia verejného osvetlenia a budovanie kamerových systémov definovaných v prílohe č. 12 výzvy „Špecifikácia parametrov pre kamerové systémy (opatrenie 5.1.3 a 5.2.3)“. </a:t>
            </a:r>
            <a:r>
              <a:rPr lang="sk-SK" sz="3200" dirty="0"/>
              <a:t>	</a:t>
            </a:r>
          </a:p>
          <a:p>
            <a:endParaRPr lang="sk-SK" sz="3200" dirty="0"/>
          </a:p>
          <a:p>
            <a:endParaRPr lang="sk-SK" sz="3200" dirty="0"/>
          </a:p>
          <a:p>
            <a:r>
              <a:rPr lang="sk-SK" dirty="0"/>
              <a:t>	</a:t>
            </a:r>
          </a:p>
          <a:p>
            <a:endParaRPr lang="sk-SK" sz="5400" dirty="0">
              <a:ea typeface="Inter Regular"/>
            </a:endParaRPr>
          </a:p>
          <a:p>
            <a:endParaRPr lang="sk-SK" sz="5400" dirty="0">
              <a:ea typeface="Inter Regular"/>
            </a:endParaRPr>
          </a:p>
          <a:p>
            <a:endParaRPr lang="sk-SK" sz="5400" dirty="0">
              <a:ea typeface="Inter Regular"/>
            </a:endParaRPr>
          </a:p>
          <a:p>
            <a:endParaRPr lang="sk-SK" sz="5400" dirty="0">
              <a:ea typeface="Inter Regular"/>
            </a:endParaRPr>
          </a:p>
        </p:txBody>
      </p:sp>
    </p:spTree>
    <p:extLst>
      <p:ext uri="{BB962C8B-B14F-4D97-AF65-F5344CB8AC3E}">
        <p14:creationId xmlns:p14="http://schemas.microsoft.com/office/powerpoint/2010/main" val="30600043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oup 427323208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BlokTextu 2"/>
          <p:cNvSpPr txBox="1"/>
          <p:nvPr/>
        </p:nvSpPr>
        <p:spPr>
          <a:xfrm>
            <a:off x="1066800" y="720435"/>
            <a:ext cx="15821891" cy="1012584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k-SK" sz="4400" u="sng" dirty="0">
                <a:ea typeface="Inter Regular"/>
              </a:rPr>
              <a:t>Doplnkové – nepovinné (voliteľné) aktivity v rámci opatrenia 5.1.3 resp. 5.2.3</a:t>
            </a:r>
            <a:endParaRPr lang="sk-SK" dirty="0">
              <a:cs typeface="Calibri"/>
            </a:endParaRPr>
          </a:p>
          <a:p>
            <a:endParaRPr lang="sk-SK" dirty="0"/>
          </a:p>
          <a:p>
            <a:r>
              <a:rPr lang="sk-SK" sz="3200" dirty="0"/>
              <a:t>- prevencia kriminality (</a:t>
            </a:r>
            <a:r>
              <a:rPr lang="sk-SK" sz="3200" dirty="0">
                <a:solidFill>
                  <a:srgbClr val="FF0000"/>
                </a:solidFill>
              </a:rPr>
              <a:t>kamerové systémy, inštalácia nových svetelných bodov verejného osvetlenia, ich rekonštrukcia v rizikových lokalitách ako súčasť integrovaného projektu, posilnenie pomáhajúcich profesií, adresná podpora aktivít zameraných na primárnu prevenciu, osveta a </a:t>
            </a:r>
            <a:r>
              <a:rPr lang="sk-SK" sz="3200" dirty="0" err="1">
                <a:solidFill>
                  <a:srgbClr val="FF0000"/>
                </a:solidFill>
              </a:rPr>
              <a:t>scitlivovanie</a:t>
            </a:r>
            <a:r>
              <a:rPr lang="sk-SK" sz="3200" dirty="0">
                <a:solidFill>
                  <a:srgbClr val="FF0000"/>
                </a:solidFill>
              </a:rPr>
              <a:t> bezpečnostných zložiek); </a:t>
            </a:r>
            <a:r>
              <a:rPr lang="sk-SK" sz="3200" dirty="0"/>
              <a:t>	</a:t>
            </a:r>
          </a:p>
          <a:p>
            <a:r>
              <a:rPr lang="sk-SK" sz="3200" dirty="0"/>
              <a:t>- zabezpečenie promptného prístupu k poradenstvu a pomoci pre obete trestných činov; </a:t>
            </a:r>
          </a:p>
          <a:p>
            <a:r>
              <a:rPr lang="sk-SK" sz="3200" dirty="0"/>
              <a:t>- terénna a dobrovoľnícka práca s rizikovými skupinami; </a:t>
            </a:r>
          </a:p>
          <a:p>
            <a:r>
              <a:rPr lang="sk-SK" sz="3200" dirty="0"/>
              <a:t>- analyticko-strategické činnosti, tvorba, implementácia, hodnotenie a monitorovanie strategických dokumentov v oblasti bezpečnosti a predchádzania vzniku, prehlbovania sociálno-patologických javov; </a:t>
            </a:r>
          </a:p>
          <a:p>
            <a:r>
              <a:rPr lang="sk-SK" sz="3200" dirty="0"/>
              <a:t>- zvyšovanie schopnosti územnej samosprávy predchádzať ďalšej polarizácii a nárastu extrémizmu a reagovať na prejavujúce sa nebezpečné sociálno-patologické javy. </a:t>
            </a:r>
          </a:p>
          <a:p>
            <a:r>
              <a:rPr lang="sk-SK" dirty="0"/>
              <a:t>	</a:t>
            </a:r>
          </a:p>
          <a:p>
            <a:endParaRPr lang="sk-SK" sz="4400" dirty="0">
              <a:ea typeface="Inter Regular"/>
            </a:endParaRPr>
          </a:p>
          <a:p>
            <a:pPr algn="just" fontAlgn="base"/>
            <a:endParaRPr lang="sk-SK" sz="4400" dirty="0">
              <a:ea typeface="Inter Regular"/>
            </a:endParaRPr>
          </a:p>
          <a:p>
            <a:pPr algn="just" fontAlgn="base"/>
            <a:endParaRPr lang="sk-SK" sz="4400" dirty="0">
              <a:ea typeface="Inter Regular"/>
            </a:endParaRPr>
          </a:p>
          <a:p>
            <a:pPr fontAlgn="base"/>
            <a:endParaRPr lang="sk-SK" sz="4400" b="1" dirty="0">
              <a:ea typeface="Inter Regular"/>
            </a:endParaRPr>
          </a:p>
        </p:txBody>
      </p:sp>
    </p:spTree>
    <p:extLst>
      <p:ext uri="{BB962C8B-B14F-4D97-AF65-F5344CB8AC3E}">
        <p14:creationId xmlns:p14="http://schemas.microsoft.com/office/powerpoint/2010/main" val="22018490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oup 427323208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BlokTextu 2"/>
          <p:cNvSpPr txBox="1"/>
          <p:nvPr/>
        </p:nvSpPr>
        <p:spPr>
          <a:xfrm>
            <a:off x="1066800" y="720435"/>
            <a:ext cx="15821891" cy="775596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k-SK" sz="4400" b="1" u="sng" dirty="0">
                <a:ea typeface="Inter Regular"/>
              </a:rPr>
              <a:t>Oprávnené výdavky</a:t>
            </a:r>
          </a:p>
          <a:p>
            <a:endParaRPr lang="sk-SK" dirty="0"/>
          </a:p>
          <a:p>
            <a:r>
              <a:rPr lang="sk-SK" sz="3200" dirty="0"/>
              <a:t>1. </a:t>
            </a:r>
            <a:r>
              <a:rPr lang="sk-SK" sz="3200" b="1" dirty="0"/>
              <a:t>Dlhodobý hmotný majetok (02): </a:t>
            </a:r>
            <a:r>
              <a:rPr lang="sk-SK" sz="3200" dirty="0"/>
              <a:t>Stavby s väzbou na </a:t>
            </a:r>
            <a:r>
              <a:rPr lang="sk-SK" sz="3200" dirty="0" err="1"/>
              <a:t>IoT</a:t>
            </a:r>
            <a:r>
              <a:rPr lang="sk-SK" sz="3200" dirty="0"/>
              <a:t> a kamerové systémy (021), Samostatné hnuteľné veci a súbory hnuteľných vecí (022); </a:t>
            </a:r>
          </a:p>
          <a:p>
            <a:r>
              <a:rPr lang="sk-SK" sz="3200" dirty="0"/>
              <a:t>2. </a:t>
            </a:r>
            <a:r>
              <a:rPr lang="sk-SK" sz="3200" b="1" dirty="0"/>
              <a:t>Dlhodobý nehmotný majetok (01): </a:t>
            </a:r>
            <a:r>
              <a:rPr lang="sk-SK" sz="3200" dirty="0"/>
              <a:t>softvér (013), oceniteľné práva (014), ostatný dlhodobý nehmotný majetok (019); </a:t>
            </a:r>
          </a:p>
          <a:p>
            <a:r>
              <a:rPr lang="sk-SK" sz="3200" dirty="0"/>
              <a:t>3. </a:t>
            </a:r>
            <a:r>
              <a:rPr lang="sk-SK" sz="3200" b="1" dirty="0"/>
              <a:t>Služby (51): </a:t>
            </a:r>
            <a:r>
              <a:rPr lang="sk-SK" sz="3200" dirty="0"/>
              <a:t>Ostatné služby (518); </a:t>
            </a:r>
          </a:p>
          <a:p>
            <a:r>
              <a:rPr lang="sk-SK" sz="3200" dirty="0"/>
              <a:t>4. </a:t>
            </a:r>
            <a:r>
              <a:rPr lang="sk-SK" sz="3200" b="1" dirty="0"/>
              <a:t>Osobné výdavky (52): </a:t>
            </a:r>
            <a:r>
              <a:rPr lang="sk-SK" sz="3200" dirty="0"/>
              <a:t>Mzdové výdavky (521); </a:t>
            </a:r>
          </a:p>
          <a:p>
            <a:r>
              <a:rPr lang="sk-SK" sz="3200" dirty="0"/>
              <a:t>5. </a:t>
            </a:r>
            <a:r>
              <a:rPr lang="sk-SK" sz="3200" b="1" dirty="0"/>
              <a:t>Zásoby (11): </a:t>
            </a:r>
            <a:r>
              <a:rPr lang="sk-SK" sz="3200" dirty="0"/>
              <a:t>zásoby (</a:t>
            </a:r>
            <a:r>
              <a:rPr lang="sk-SK" sz="3200" b="1" dirty="0"/>
              <a:t>112</a:t>
            </a:r>
            <a:r>
              <a:rPr lang="sk-SK" sz="3200" dirty="0"/>
              <a:t>), t. zn. materiál (kancelársky, spotrebný materiál), telekomunikačná a výpočtová technika; </a:t>
            </a:r>
          </a:p>
          <a:p>
            <a:r>
              <a:rPr lang="sk-SK" sz="3200" dirty="0"/>
              <a:t>6. </a:t>
            </a:r>
            <a:r>
              <a:rPr lang="sk-SK" sz="3200" b="1" dirty="0"/>
              <a:t>Zjednodušené vykazovanie výdavkov a financovanie, ktoré nie je spojené s nákladmi na hlavné aktivity: </a:t>
            </a:r>
            <a:r>
              <a:rPr lang="sk-SK" sz="3200" dirty="0"/>
              <a:t>Paušálna sadzba na nepriame výdavky </a:t>
            </a:r>
            <a:r>
              <a:rPr lang="sk-SK" sz="3200" b="1" dirty="0"/>
              <a:t>vo výške 7 % </a:t>
            </a:r>
            <a:r>
              <a:rPr lang="sk-SK" sz="3200" dirty="0"/>
              <a:t>priamych výdavkov </a:t>
            </a:r>
          </a:p>
          <a:p>
            <a:r>
              <a:rPr lang="sk-SK" dirty="0"/>
              <a:t>	</a:t>
            </a:r>
          </a:p>
          <a:p>
            <a:endParaRPr lang="sk-SK" sz="4400" dirty="0">
              <a:ea typeface="Inter Regular"/>
            </a:endParaRPr>
          </a:p>
          <a:p>
            <a:pPr fontAlgn="base"/>
            <a:endParaRPr lang="sk-SK" sz="4400" b="1" dirty="0">
              <a:ea typeface="Inter Regular"/>
            </a:endParaRPr>
          </a:p>
        </p:txBody>
      </p:sp>
    </p:spTree>
    <p:extLst>
      <p:ext uri="{BB962C8B-B14F-4D97-AF65-F5344CB8AC3E}">
        <p14:creationId xmlns:p14="http://schemas.microsoft.com/office/powerpoint/2010/main" val="6118944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oup 427323208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BlokTextu 2"/>
          <p:cNvSpPr txBox="1"/>
          <p:nvPr/>
        </p:nvSpPr>
        <p:spPr>
          <a:xfrm>
            <a:off x="1066800" y="720435"/>
            <a:ext cx="15821891" cy="769441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k-SK" sz="4400" b="1" u="sng" dirty="0">
                <a:ea typeface="Inter Regular"/>
              </a:rPr>
              <a:t>Neoprávnené výdavky</a:t>
            </a:r>
            <a:endParaRPr lang="sk-SK" sz="4800" b="1" dirty="0">
              <a:ea typeface="Inter Regular"/>
              <a:cs typeface="Calibri" panose="020F0502020204030204"/>
            </a:endParaRPr>
          </a:p>
          <a:p>
            <a:endParaRPr lang="sk-SK" sz="4400" dirty="0">
              <a:ea typeface="Inter Regular"/>
            </a:endParaRPr>
          </a:p>
          <a:p>
            <a:r>
              <a:rPr lang="sk-SK" sz="3200" dirty="0"/>
              <a:t>- stavebné práce bez väzby na </a:t>
            </a:r>
            <a:r>
              <a:rPr lang="sk-SK" sz="3200" dirty="0" err="1"/>
              <a:t>IoT</a:t>
            </a:r>
            <a:r>
              <a:rPr lang="sk-SK" sz="3200" dirty="0"/>
              <a:t> a kamerové systémy, </a:t>
            </a:r>
          </a:p>
          <a:p>
            <a:r>
              <a:rPr lang="sk-SK" sz="3200" dirty="0"/>
              <a:t>- neoprávnené skupiny výdavkov: </a:t>
            </a:r>
          </a:p>
          <a:p>
            <a:r>
              <a:rPr lang="sk-SK" sz="3200" dirty="0"/>
              <a:t>023 - Dopravné prostriedky; </a:t>
            </a:r>
          </a:p>
          <a:p>
            <a:r>
              <a:rPr lang="sk-SK" sz="3200" dirty="0"/>
              <a:t>027 – Pozemky; </a:t>
            </a:r>
          </a:p>
          <a:p>
            <a:r>
              <a:rPr lang="sk-SK" sz="3200" dirty="0"/>
              <a:t>352 - Poskytnutie dotácií, príspevkov voči tretím osobám; </a:t>
            </a:r>
          </a:p>
          <a:p>
            <a:r>
              <a:rPr lang="sk-SK" sz="3200" dirty="0"/>
              <a:t>502 - Spotreba energie; </a:t>
            </a:r>
          </a:p>
          <a:p>
            <a:r>
              <a:rPr lang="sk-SK" sz="3200" dirty="0"/>
              <a:t>503 - Spotreba ostatných neskladovateľných dodávok; </a:t>
            </a:r>
          </a:p>
          <a:p>
            <a:r>
              <a:rPr lang="sk-SK" sz="3200" dirty="0"/>
              <a:t>512 - Cestovné náhrady; </a:t>
            </a:r>
          </a:p>
          <a:p>
            <a:r>
              <a:rPr lang="sk-SK" sz="3200" dirty="0"/>
              <a:t>548 - Výdavky na prevádzkovú činnosť; </a:t>
            </a:r>
          </a:p>
          <a:p>
            <a:r>
              <a:rPr lang="sk-SK" sz="3200" dirty="0"/>
              <a:t>551 –Odpisy; </a:t>
            </a:r>
          </a:p>
          <a:p>
            <a:r>
              <a:rPr lang="sk-SK" sz="3200" dirty="0"/>
              <a:t>568 - Ostatné finančné výdavky. </a:t>
            </a:r>
            <a:r>
              <a:rPr lang="sk-SK" dirty="0"/>
              <a:t>	</a:t>
            </a:r>
          </a:p>
          <a:p>
            <a:endParaRPr lang="sk-SK" sz="4400" b="1" dirty="0">
              <a:ea typeface="Inter Regular"/>
            </a:endParaRPr>
          </a:p>
        </p:txBody>
      </p:sp>
    </p:spTree>
    <p:extLst>
      <p:ext uri="{BB962C8B-B14F-4D97-AF65-F5344CB8AC3E}">
        <p14:creationId xmlns:p14="http://schemas.microsoft.com/office/powerpoint/2010/main" val="20562820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oup 427323208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BlokTextu 2"/>
          <p:cNvSpPr txBox="1"/>
          <p:nvPr/>
        </p:nvSpPr>
        <p:spPr>
          <a:xfrm>
            <a:off x="1066800" y="720435"/>
            <a:ext cx="15821891" cy="720197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k-SK" sz="4400" b="1" u="sng" dirty="0">
                <a:ea typeface="Inter Regular"/>
              </a:rPr>
              <a:t>Stavebná dokumentácia</a:t>
            </a:r>
          </a:p>
          <a:p>
            <a:pPr algn="just"/>
            <a:endParaRPr lang="sk-SK" sz="3200" dirty="0"/>
          </a:p>
          <a:p>
            <a:pPr algn="just"/>
            <a:r>
              <a:rPr lang="sk-SK" sz="3200" dirty="0"/>
              <a:t>V prípade investícií, pri ktorých sa vyžaduje vydanie stavebného povolenia alebo iného povolenia na realizáciu stavby, je žiadateľ/prijímateľ/partner povinný predložiť:</a:t>
            </a:r>
          </a:p>
          <a:p>
            <a:pPr algn="just"/>
            <a:endParaRPr lang="sk-SK" sz="3200" dirty="0"/>
          </a:p>
          <a:p>
            <a:pPr algn="just"/>
            <a:r>
              <a:rPr lang="sk-SK" sz="3200" u="sng" dirty="0"/>
              <a:t>Do 6 mesiacov od účinnosti zmluvy o NFP</a:t>
            </a:r>
            <a:r>
              <a:rPr lang="sk-SK" sz="3200" dirty="0"/>
              <a:t> právoplatné rozhodnutie príslušného stavebného úradu resp. oznámenie stavebného úradu, že nemá námietky voči predloženému stavebnému ohláseniu, vrátane príslušnej projektovej dokumentácie (ak relevantné). </a:t>
            </a:r>
          </a:p>
          <a:p>
            <a:pPr algn="just"/>
            <a:endParaRPr lang="sk-SK" sz="3200" dirty="0"/>
          </a:p>
          <a:p>
            <a:pPr algn="just"/>
            <a:endParaRPr lang="sk-SK" sz="5400" b="1" u="sng" dirty="0">
              <a:ea typeface="Inter Regular"/>
            </a:endParaRPr>
          </a:p>
          <a:p>
            <a:endParaRPr lang="sk-SK" sz="5400" b="1" dirty="0">
              <a:ea typeface="Inter Regular"/>
            </a:endParaRPr>
          </a:p>
          <a:p>
            <a:endParaRPr lang="sk-SK" sz="4400" b="1" dirty="0">
              <a:ea typeface="Inter Regular"/>
            </a:endParaRPr>
          </a:p>
        </p:txBody>
      </p:sp>
    </p:spTree>
    <p:extLst>
      <p:ext uri="{BB962C8B-B14F-4D97-AF65-F5344CB8AC3E}">
        <p14:creationId xmlns:p14="http://schemas.microsoft.com/office/powerpoint/2010/main" val="31176661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oup 427323208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BlokTextu 2"/>
          <p:cNvSpPr txBox="1"/>
          <p:nvPr/>
        </p:nvSpPr>
        <p:spPr>
          <a:xfrm>
            <a:off x="1066800" y="720435"/>
            <a:ext cx="15821891" cy="692497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fontAlgn="base"/>
            <a:r>
              <a:rPr lang="sk-SK" sz="4400" b="1" u="sng" dirty="0">
                <a:ea typeface="Inter Regular"/>
              </a:rPr>
              <a:t>Majetkovo-právne vzťahy</a:t>
            </a:r>
          </a:p>
          <a:p>
            <a:pPr fontAlgn="base"/>
            <a:endParaRPr lang="sk-SK" sz="8000" b="1" u="sng" dirty="0">
              <a:ea typeface="Inter Regular"/>
            </a:endParaRPr>
          </a:p>
          <a:p>
            <a:r>
              <a:rPr lang="sk-SK" sz="3200" dirty="0"/>
              <a:t>Nehnuteľnosti (pozemky a stavby) a hnuteľné veci, prostredníctvom ktorých dochádza </a:t>
            </a:r>
          </a:p>
          <a:p>
            <a:r>
              <a:rPr lang="sk-SK" sz="3200" dirty="0"/>
              <a:t>k realizácii projektu, </a:t>
            </a:r>
            <a:r>
              <a:rPr lang="sk-SK" sz="3200" u="sng" dirty="0"/>
              <a:t>musia byť vo výlučnom vlastníctve </a:t>
            </a:r>
            <a:r>
              <a:rPr lang="sk-SK" sz="3200" dirty="0"/>
              <a:t>žiadateľa/prijímateľa/partnera, alebo žiadateľ/prijímateľ/partner musí mať k predmetným nehnuteľnostiam a hnuteľným </a:t>
            </a:r>
            <a:r>
              <a:rPr lang="sk-SK" sz="3200" u="sng" dirty="0"/>
              <a:t>veciam iné právo </a:t>
            </a:r>
            <a:r>
              <a:rPr lang="sk-SK" sz="3200" dirty="0"/>
              <a:t>(napr. dlhodobý prenájom), na základe ktorého je oprávnený užívať všetky nehnuteľnosti a hnuteľné veci, na ktorých má byť projekt realizovaný. </a:t>
            </a:r>
            <a:endParaRPr lang="sk-SK"/>
          </a:p>
          <a:p>
            <a:endParaRPr lang="sk-SK" sz="3200" dirty="0"/>
          </a:p>
          <a:p>
            <a:r>
              <a:rPr lang="sk-SK" sz="3200" dirty="0"/>
              <a:t>Uvedené musí žiadateľ/partner spĺňať počas realizácie projektu a zároveň počas udržateľnosti. 	</a:t>
            </a:r>
          </a:p>
          <a:p>
            <a:endParaRPr lang="sk-SK" sz="5400" dirty="0">
              <a:ea typeface="Inter Regular"/>
            </a:endParaRPr>
          </a:p>
        </p:txBody>
      </p:sp>
    </p:spTree>
    <p:extLst>
      <p:ext uri="{BB962C8B-B14F-4D97-AF65-F5344CB8AC3E}">
        <p14:creationId xmlns:p14="http://schemas.microsoft.com/office/powerpoint/2010/main" val="28004236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oup 427323208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BlokTextu 2"/>
          <p:cNvSpPr txBox="1"/>
          <p:nvPr/>
        </p:nvSpPr>
        <p:spPr>
          <a:xfrm>
            <a:off x="1066800" y="720435"/>
            <a:ext cx="15821891" cy="566308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fontAlgn="base"/>
            <a:r>
              <a:rPr lang="sk-SK" sz="4400" b="1" u="sng" dirty="0">
                <a:ea typeface="Inter Regular"/>
              </a:rPr>
              <a:t>Kontakt k výzve</a:t>
            </a:r>
          </a:p>
          <a:p>
            <a:pPr fontAlgn="base"/>
            <a:endParaRPr lang="sk-SK" sz="5400" b="1" u="sng" dirty="0">
              <a:ea typeface="Inter Regular"/>
            </a:endParaRPr>
          </a:p>
          <a:p>
            <a:pPr marL="457200" indent="-457200" algn="just">
              <a:buFontTx/>
              <a:buChar char="-"/>
            </a:pPr>
            <a:r>
              <a:rPr lang="sk-SK" sz="3200" dirty="0">
                <a:ea typeface="Inter Regular"/>
              </a:rPr>
              <a:t>ITMS,</a:t>
            </a:r>
          </a:p>
          <a:p>
            <a:pPr marL="457200" indent="-457200" algn="just">
              <a:buFontTx/>
              <a:buChar char="-"/>
            </a:pPr>
            <a:r>
              <a:rPr lang="sk-SK" sz="3200" dirty="0">
                <a:ea typeface="Inter Regular"/>
              </a:rPr>
              <a:t>www.eurofondy.gov.sk, na ktorom sú zverejňované aj informácie k výzvam a často kladeným otázkam (FAQ),</a:t>
            </a:r>
          </a:p>
          <a:p>
            <a:pPr marL="457200" indent="-457200" algn="just">
              <a:buFontTx/>
              <a:buChar char="-"/>
            </a:pPr>
            <a:r>
              <a:rPr lang="sk-SK" sz="3200" dirty="0">
                <a:ea typeface="Inter Regular"/>
                <a:hlinkClick r:id="rId4"/>
              </a:rPr>
              <a:t>informatizacia.psk@mirri.gov.sk</a:t>
            </a:r>
            <a:r>
              <a:rPr lang="sk-SK" sz="3200" dirty="0">
                <a:ea typeface="Inter Regular"/>
              </a:rPr>
              <a:t>,</a:t>
            </a:r>
          </a:p>
          <a:p>
            <a:pPr marL="457200" indent="-457200" algn="just">
              <a:buFontTx/>
              <a:buChar char="-"/>
            </a:pPr>
            <a:r>
              <a:rPr lang="sk-SK" sz="3200" dirty="0">
                <a:ea typeface="Inter Regular"/>
              </a:rPr>
              <a:t>Regionálne centrá MIRRI SR.</a:t>
            </a:r>
          </a:p>
          <a:p>
            <a:pPr algn="just"/>
            <a:endParaRPr lang="sk-SK" sz="3200" dirty="0">
              <a:ea typeface="Inter Regular"/>
            </a:endParaRPr>
          </a:p>
          <a:p>
            <a:pPr algn="just"/>
            <a:r>
              <a:rPr lang="sk-SK" dirty="0"/>
              <a:t>	</a:t>
            </a:r>
          </a:p>
          <a:p>
            <a:pPr fontAlgn="base"/>
            <a:endParaRPr lang="sk-SK" sz="5400" b="1" dirty="0">
              <a:ea typeface="Inter Regular"/>
            </a:endParaRPr>
          </a:p>
        </p:txBody>
      </p:sp>
    </p:spTree>
    <p:extLst>
      <p:ext uri="{BB962C8B-B14F-4D97-AF65-F5344CB8AC3E}">
        <p14:creationId xmlns:p14="http://schemas.microsoft.com/office/powerpoint/2010/main" val="10934046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oup 427323208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BlokTextu 2"/>
          <p:cNvSpPr txBox="1"/>
          <p:nvPr/>
        </p:nvSpPr>
        <p:spPr>
          <a:xfrm>
            <a:off x="1066800" y="720435"/>
            <a:ext cx="15821891" cy="424731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fontAlgn="base"/>
            <a:endParaRPr lang="sk-SK" sz="5400" b="1" u="sng" dirty="0">
              <a:solidFill>
                <a:srgbClr val="FF0000"/>
              </a:solidFill>
              <a:ea typeface="Inter Regular"/>
              <a:cs typeface="Calibri"/>
            </a:endParaRPr>
          </a:p>
          <a:p>
            <a:pPr fontAlgn="base"/>
            <a:endParaRPr lang="sk-SK" sz="5400" b="1" u="sng" dirty="0">
              <a:ea typeface="Inter Regular"/>
            </a:endParaRPr>
          </a:p>
          <a:p>
            <a:pPr algn="ctr" fontAlgn="base"/>
            <a:r>
              <a:rPr lang="sk-SK" sz="5400" b="1" u="sng" dirty="0">
                <a:ea typeface="Inter Regular"/>
              </a:rPr>
              <a:t>Ďalšie PPP a informácie sú zverejnené na webovej stránke eurofondy.gov.sk</a:t>
            </a:r>
            <a:endParaRPr lang="sk-SK" sz="5400" b="1" u="sng" dirty="0">
              <a:ea typeface="Inter Regular"/>
              <a:cs typeface="Calibri" panose="020F0502020204030204"/>
            </a:endParaRPr>
          </a:p>
          <a:p>
            <a:endParaRPr lang="sk-SK" sz="5400" dirty="0">
              <a:ea typeface="Inter Regular"/>
            </a:endParaRPr>
          </a:p>
        </p:txBody>
      </p:sp>
    </p:spTree>
    <p:extLst>
      <p:ext uri="{BB962C8B-B14F-4D97-AF65-F5344CB8AC3E}">
        <p14:creationId xmlns:p14="http://schemas.microsoft.com/office/powerpoint/2010/main" val="40493054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oup 427323209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242206"/>
            <a:ext cx="18288000" cy="10287000"/>
          </a:xfrm>
          <a:prstGeom prst="rect">
            <a:avLst/>
          </a:prstGeom>
        </p:spPr>
      </p:pic>
      <p:sp>
        <p:nvSpPr>
          <p:cNvPr id="3" name="WWWSMARTCITYGOVSK  WWWMIRRIGOVSK"/>
          <p:cNvSpPr/>
          <p:nvPr/>
        </p:nvSpPr>
        <p:spPr>
          <a:xfrm>
            <a:off x="2457450" y="6972300"/>
            <a:ext cx="11801488" cy="5999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250"/>
              </a:lnSpc>
              <a:buNone/>
            </a:pPr>
            <a:r>
              <a:rPr lang="en-US" sz="1875" dirty="0">
                <a:solidFill>
                  <a:srgbClr val="000000"/>
                </a:solidFill>
                <a:latin typeface="Inter Medium" pitchFamily="34" charset="0"/>
                <a:ea typeface="Inter Medium" pitchFamily="34" charset="-122"/>
                <a:cs typeface="Inter Medium" pitchFamily="34" charset="-120"/>
              </a:rPr>
              <a:t>WWW.SMARTCITY.GOV.SK | WWW.MIRRI.GOV.SK</a:t>
            </a:r>
            <a:endParaRPr lang="en-US" sz="1875" dirty="0"/>
          </a:p>
        </p:txBody>
      </p:sp>
      <p:sp>
        <p:nvSpPr>
          <p:cNvPr id="4" name="ODBOR ROZVOJA SMART AGENDY MINISTERSTVO INVESTCI REGIONLNEHO ROZVOJA A INFORMATIZCIE SLOVENSKEJ REPUBLIKY"/>
          <p:cNvSpPr/>
          <p:nvPr/>
        </p:nvSpPr>
        <p:spPr>
          <a:xfrm>
            <a:off x="2458343" y="7696153"/>
            <a:ext cx="14973300" cy="857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250"/>
              </a:lnSpc>
              <a:buNone/>
            </a:pPr>
            <a:r>
              <a:rPr lang="en-US" sz="1875" dirty="0">
                <a:solidFill>
                  <a:srgbClr val="000000"/>
                </a:solidFill>
                <a:latin typeface="Inter Regular" pitchFamily="34" charset="0"/>
                <a:ea typeface="Inter Regular" pitchFamily="34" charset="-122"/>
                <a:cs typeface="Inter Regular" pitchFamily="34" charset="-120"/>
              </a:rPr>
              <a:t>ODBOR ROZVOJA SMART AGENDY
MINISTERSTVO INVESTÍCIÍ, REGIONÁLNEHO ROZVOJA A INFORMATIZÁCIE SLOVENSKEJ REPUBLIKY</a:t>
            </a:r>
            <a:endParaRPr lang="en-US" sz="1875" dirty="0"/>
          </a:p>
        </p:txBody>
      </p:sp>
      <p:sp>
        <p:nvSpPr>
          <p:cNvPr id="5" name="BlokTextu 4"/>
          <p:cNvSpPr txBox="1"/>
          <p:nvPr/>
        </p:nvSpPr>
        <p:spPr>
          <a:xfrm>
            <a:off x="2396836" y="3477492"/>
            <a:ext cx="134943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k-SK" dirty="0"/>
          </a:p>
        </p:txBody>
      </p:sp>
      <p:sp>
        <p:nvSpPr>
          <p:cNvPr id="6" name="BlokTextu 5"/>
          <p:cNvSpPr txBox="1"/>
          <p:nvPr/>
        </p:nvSpPr>
        <p:spPr>
          <a:xfrm>
            <a:off x="2396836" y="3326104"/>
            <a:ext cx="13494327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5400" b="1" dirty="0">
                <a:ea typeface="Inter Regular"/>
              </a:rPr>
              <a:t>Ďakujeme za pozornosť!</a:t>
            </a:r>
          </a:p>
          <a:p>
            <a:pPr algn="ctr"/>
            <a:endParaRPr lang="sk-SK" sz="5400" b="1" dirty="0">
              <a:ea typeface="Inter Regular"/>
            </a:endParaRPr>
          </a:p>
          <a:p>
            <a:pPr algn="ctr"/>
            <a:r>
              <a:rPr lang="sk-SK" sz="5400" b="1" dirty="0">
                <a:ea typeface="Inter Regular"/>
              </a:rPr>
              <a:t>smartcity@mirri.gov.sk</a:t>
            </a:r>
          </a:p>
          <a:p>
            <a:pPr algn="ctr"/>
            <a:endParaRPr lang="sk-SK" sz="4000" b="1" dirty="0">
              <a:ea typeface="Inter Regular"/>
            </a:endParaRPr>
          </a:p>
          <a:p>
            <a:pPr algn="ctr"/>
            <a:endParaRPr lang="sk-SK" sz="4000" b="1" dirty="0">
              <a:solidFill>
                <a:srgbClr val="000000"/>
              </a:solidFill>
              <a:latin typeface="Inter Regular" pitchFamily="34" charset="0"/>
              <a:ea typeface="Inter Regular"/>
              <a:cs typeface="Inter Regular" pitchFamily="34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oup 427323208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BlokTextu 2"/>
          <p:cNvSpPr txBox="1"/>
          <p:nvPr/>
        </p:nvSpPr>
        <p:spPr>
          <a:xfrm>
            <a:off x="1066800" y="720435"/>
            <a:ext cx="15821891" cy="387798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k-SK" sz="4800" b="1" u="sng" dirty="0">
                <a:ea typeface="Inter Regular"/>
              </a:rPr>
              <a:t>Obsah</a:t>
            </a:r>
            <a:endParaRPr lang="sk-SK" sz="4800" b="1" u="sng" dirty="0">
              <a:ea typeface="Inter Regular"/>
              <a:cs typeface="Calibri"/>
            </a:endParaRPr>
          </a:p>
          <a:p>
            <a:pPr marL="914400" lvl="0" indent="-914400">
              <a:buAutoNum type="arabicPeriod"/>
            </a:pPr>
            <a:r>
              <a:rPr lang="sk-SK" sz="4800" dirty="0">
                <a:ea typeface="Inter Regular"/>
              </a:rPr>
              <a:t>Ciele výzvy</a:t>
            </a:r>
            <a:endParaRPr lang="sk-SK" sz="4800">
              <a:ea typeface="Inter Regular"/>
              <a:cs typeface="Calibri"/>
            </a:endParaRPr>
          </a:p>
          <a:p>
            <a:pPr marL="914400" lvl="0" indent="-914400">
              <a:buAutoNum type="arabicPeriod"/>
            </a:pPr>
            <a:r>
              <a:rPr lang="sk-SK" sz="4800" dirty="0">
                <a:ea typeface="Inter Regular"/>
              </a:rPr>
              <a:t>Základné informácie</a:t>
            </a:r>
            <a:endParaRPr lang="sk-SK" sz="4800">
              <a:ea typeface="Inter Regular"/>
              <a:cs typeface="Calibri"/>
            </a:endParaRPr>
          </a:p>
          <a:p>
            <a:pPr lvl="0"/>
            <a:r>
              <a:rPr lang="sk-SK" sz="4800" dirty="0">
                <a:ea typeface="Inter Regular"/>
              </a:rPr>
              <a:t>3. 	Výzva a všeobecné PPP</a:t>
            </a:r>
            <a:endParaRPr lang="sk-SK" sz="4800" dirty="0">
              <a:ea typeface="Inter Regular"/>
              <a:cs typeface="Calibri"/>
            </a:endParaRPr>
          </a:p>
          <a:p>
            <a:pPr lvl="0"/>
            <a:endParaRPr lang="sk-SK" sz="5400" dirty="0">
              <a:ea typeface="Inter Regular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oup 427323208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BlokTextu 2"/>
          <p:cNvSpPr txBox="1"/>
          <p:nvPr/>
        </p:nvSpPr>
        <p:spPr>
          <a:xfrm>
            <a:off x="1066800" y="720435"/>
            <a:ext cx="15821891" cy="827919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914400" indent="-914400">
              <a:buAutoNum type="arabicPeriod"/>
            </a:pPr>
            <a:r>
              <a:rPr lang="sk-SK" sz="4800" b="1" u="sng" dirty="0">
                <a:ea typeface="Inter Regular"/>
              </a:rPr>
              <a:t>Ciele výzvy</a:t>
            </a:r>
          </a:p>
          <a:p>
            <a:endParaRPr lang="sk-SK" sz="3600" dirty="0">
              <a:ea typeface="Inter Regular"/>
            </a:endParaRPr>
          </a:p>
          <a:p>
            <a:endParaRPr lang="sk-SK" dirty="0"/>
          </a:p>
          <a:p>
            <a:pPr algn="just"/>
            <a:r>
              <a:rPr lang="sk-SK" sz="3200" dirty="0">
                <a:ea typeface="Inter Regular"/>
              </a:rPr>
              <a:t>Zabezpečenie rozvoja obcí, miest a regiónov prostredníctvom implementácie inovatívnych technologických a netechnologických riešení a inteligentného riadenia</a:t>
            </a:r>
          </a:p>
          <a:p>
            <a:pPr algn="just"/>
            <a:endParaRPr lang="sk-SK" sz="3200" dirty="0">
              <a:ea typeface="Inter Regular"/>
            </a:endParaRPr>
          </a:p>
          <a:p>
            <a:pPr algn="just"/>
            <a:r>
              <a:rPr lang="sk-SK" sz="3200" dirty="0">
                <a:ea typeface="Inter Regular"/>
              </a:rPr>
              <a:t>Podpora rozvoja tvorby, spracovania, využívania a prepájania dát v rámci verejnej správy</a:t>
            </a:r>
          </a:p>
          <a:p>
            <a:pPr algn="just"/>
            <a:endParaRPr lang="sk-SK" sz="3200" dirty="0">
              <a:ea typeface="Inter Regular"/>
            </a:endParaRPr>
          </a:p>
          <a:p>
            <a:pPr algn="just"/>
            <a:r>
              <a:rPr lang="sk-SK" sz="3200" dirty="0">
                <a:ea typeface="Inter Regular"/>
              </a:rPr>
              <a:t>Podpora proaktívnych elektronických služieb, ako aj poskytovanie služieb občanom a podnikateľom, vrátane získavania poznatkov o aktuálnom stave dostupnosti a využívania dát </a:t>
            </a:r>
          </a:p>
          <a:p>
            <a:pPr algn="just"/>
            <a:r>
              <a:rPr lang="sk-SK" sz="3200" dirty="0">
                <a:ea typeface="Inter Regular"/>
              </a:rPr>
              <a:t>v rámci verejnej správy</a:t>
            </a:r>
          </a:p>
          <a:p>
            <a:pPr algn="just"/>
            <a:r>
              <a:rPr lang="sk-SK" sz="3200" dirty="0">
                <a:ea typeface="Inter Regular"/>
              </a:rPr>
              <a:t>	</a:t>
            </a:r>
          </a:p>
          <a:p>
            <a:pPr algn="just"/>
            <a:r>
              <a:rPr lang="sk-SK" sz="3200" dirty="0">
                <a:ea typeface="Inter Regular"/>
              </a:rPr>
              <a:t>Budovanie infraštruktúry opatrení na predchádzanie problémových javov a napätia, zabezpečenie  verejného poriadku, ochrany zdravia a majetku v obciach a regiónoch </a:t>
            </a:r>
            <a:r>
              <a:rPr lang="sk-SK" dirty="0"/>
              <a:t>	</a:t>
            </a:r>
          </a:p>
          <a:p>
            <a:pPr fontAlgn="base"/>
            <a:endParaRPr lang="sk-SK" dirty="0"/>
          </a:p>
          <a:p>
            <a:endParaRPr lang="sk-SK" sz="5400" dirty="0">
              <a:ea typeface="Inter Regular"/>
            </a:endParaRPr>
          </a:p>
        </p:txBody>
      </p:sp>
    </p:spTree>
    <p:extLst>
      <p:ext uri="{BB962C8B-B14F-4D97-AF65-F5344CB8AC3E}">
        <p14:creationId xmlns:p14="http://schemas.microsoft.com/office/powerpoint/2010/main" val="9410418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oup 427323208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BlokTextu 2"/>
          <p:cNvSpPr txBox="1"/>
          <p:nvPr/>
        </p:nvSpPr>
        <p:spPr>
          <a:xfrm>
            <a:off x="1066800" y="720435"/>
            <a:ext cx="15821891" cy="92332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k-SK" sz="4800" b="1" u="sng" dirty="0">
                <a:ea typeface="Inter Regular"/>
              </a:rPr>
              <a:t>2. Základné informácie</a:t>
            </a:r>
          </a:p>
          <a:p>
            <a:endParaRPr lang="sk-SK" sz="3600" dirty="0">
              <a:ea typeface="Inter Regular"/>
            </a:endParaRPr>
          </a:p>
          <a:p>
            <a:r>
              <a:rPr lang="sk-SK" sz="3200" dirty="0">
                <a:ea typeface="Inter Regular"/>
              </a:rPr>
              <a:t>Spolupráca:</a:t>
            </a:r>
          </a:p>
          <a:p>
            <a:r>
              <a:rPr lang="sk-SK" sz="3200" dirty="0">
                <a:ea typeface="Inter Regular"/>
              </a:rPr>
              <a:t>MIRRI SR, MV SR a Rada vlády pre prevenciu kriminality, Mestské polície</a:t>
            </a:r>
            <a:endParaRPr lang="sk-SK" sz="3200" dirty="0">
              <a:ea typeface="Inter Regular"/>
              <a:cs typeface="Calibri"/>
            </a:endParaRPr>
          </a:p>
          <a:p>
            <a:endParaRPr lang="sk-SK" sz="3200" dirty="0">
              <a:ea typeface="Inter Regular"/>
            </a:endParaRPr>
          </a:p>
          <a:p>
            <a:r>
              <a:rPr lang="sk-SK" sz="3200" dirty="0">
                <a:ea typeface="Inter Regular"/>
              </a:rPr>
              <a:t>Prvá integrovaná výzva z Operačného programu Slovensko, ktorá kombinuje a prepája opatrenia:</a:t>
            </a:r>
          </a:p>
          <a:p>
            <a:endParaRPr lang="sk-SK" sz="3200" dirty="0">
              <a:ea typeface="Inter Regular"/>
            </a:endParaRPr>
          </a:p>
          <a:p>
            <a:r>
              <a:rPr lang="sk-SK" sz="3200" b="1" u="sng" dirty="0">
                <a:ea typeface="Inter Regular"/>
              </a:rPr>
              <a:t>1.2.2 Podpora budovania inteligentných miest a regiónov</a:t>
            </a:r>
          </a:p>
          <a:p>
            <a:endParaRPr lang="sk-SK" sz="3200" b="1" u="sng" dirty="0">
              <a:ea typeface="Inter Regular"/>
            </a:endParaRPr>
          </a:p>
          <a:p>
            <a:r>
              <a:rPr lang="sk-SK" sz="3200" b="1" u="sng" dirty="0">
                <a:ea typeface="Inter Regular"/>
              </a:rPr>
              <a:t> 5.1.3 a 5.2.3 Investície do bezpečného fyzického prostredia obcí, miest a regiónov</a:t>
            </a:r>
          </a:p>
          <a:p>
            <a:endParaRPr lang="sk-SK" sz="3200" dirty="0">
              <a:ea typeface="Inter Regular"/>
            </a:endParaRPr>
          </a:p>
          <a:p>
            <a:r>
              <a:rPr lang="sk-SK" sz="3200" dirty="0">
                <a:ea typeface="Inter Regular"/>
              </a:rPr>
              <a:t>Dátum vyhlásenia výzvy: 27.05.2024 </a:t>
            </a:r>
          </a:p>
          <a:p>
            <a:r>
              <a:rPr lang="sk-SK" sz="3200" dirty="0">
                <a:ea typeface="Inter Regular"/>
              </a:rPr>
              <a:t>Typ výzvy: Otvorená výzva </a:t>
            </a:r>
            <a:r>
              <a:rPr lang="sk-SK" dirty="0"/>
              <a:t>	</a:t>
            </a:r>
          </a:p>
          <a:p>
            <a:endParaRPr lang="sk-SK" sz="4800" dirty="0">
              <a:ea typeface="Inter Regular"/>
            </a:endParaRPr>
          </a:p>
          <a:p>
            <a:pPr fontAlgn="base"/>
            <a:endParaRPr lang="sk-SK" dirty="0"/>
          </a:p>
          <a:p>
            <a:endParaRPr lang="sk-SK" sz="5400" dirty="0">
              <a:ea typeface="Inter Regular"/>
            </a:endParaRPr>
          </a:p>
        </p:txBody>
      </p:sp>
    </p:spTree>
    <p:extLst>
      <p:ext uri="{BB962C8B-B14F-4D97-AF65-F5344CB8AC3E}">
        <p14:creationId xmlns:p14="http://schemas.microsoft.com/office/powerpoint/2010/main" val="39587623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oup 427323208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BlokTextu 2"/>
          <p:cNvSpPr txBox="1"/>
          <p:nvPr/>
        </p:nvSpPr>
        <p:spPr>
          <a:xfrm>
            <a:off x="1066800" y="720435"/>
            <a:ext cx="15821891" cy="717119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fontAlgn="base"/>
            <a:r>
              <a:rPr lang="sk-SK" sz="4800" b="1" u="sng" dirty="0">
                <a:ea typeface="Inter Regular"/>
              </a:rPr>
              <a:t>3. Výzva a všeobecné PPP</a:t>
            </a:r>
          </a:p>
          <a:p>
            <a:pPr fontAlgn="base"/>
            <a:endParaRPr lang="sk-SK" sz="5400" b="1" dirty="0">
              <a:ea typeface="Inter Regular"/>
            </a:endParaRPr>
          </a:p>
          <a:p>
            <a:r>
              <a:rPr lang="sk-SK" sz="3200" dirty="0">
                <a:ea typeface="Inter Regular"/>
              </a:rPr>
              <a:t>Oprávneným územím realizácie projektu je buď menej rozvinutý región (ďalej ako „MRR“) alebo viac rozvinutý región (ďalej ako „VRR“). </a:t>
            </a:r>
          </a:p>
          <a:p>
            <a:endParaRPr lang="sk-SK" sz="3200" dirty="0">
              <a:ea typeface="Inter Regular"/>
            </a:endParaRPr>
          </a:p>
          <a:p>
            <a:r>
              <a:rPr lang="sk-SK" sz="3200" dirty="0">
                <a:ea typeface="Inter Regular"/>
              </a:rPr>
              <a:t>Predloženiu žiadosti o nenávratný finančný príspevok predchádza schválenie projektového zámeru integrovanej územnej investície (ďalej ako „PZ IÚI“) alebo projektového zámeru integrovanej územnej investície udržateľného mestského rozvoja (ďalej ako „PZ IÚI UMR“) konkrétneho žiadateľa. </a:t>
            </a:r>
          </a:p>
          <a:p>
            <a:endParaRPr lang="sk-SK" sz="3200" dirty="0">
              <a:ea typeface="Inter Regular"/>
            </a:endParaRPr>
          </a:p>
          <a:p>
            <a:r>
              <a:rPr lang="sk-SK" sz="3200" dirty="0">
                <a:ea typeface="Inter Regular"/>
              </a:rPr>
              <a:t>Miera spolufinancovania:</a:t>
            </a:r>
          </a:p>
          <a:p>
            <a:r>
              <a:rPr lang="sk-SK" sz="3200" dirty="0">
                <a:ea typeface="Inter Regular"/>
              </a:rPr>
              <a:t>MRR = 8 %</a:t>
            </a:r>
          </a:p>
          <a:p>
            <a:r>
              <a:rPr lang="sk-SK" sz="3200" dirty="0">
                <a:ea typeface="Inter Regular"/>
              </a:rPr>
              <a:t>VRR = mimo BA 8 %, BA okres 15 %	</a:t>
            </a:r>
          </a:p>
        </p:txBody>
      </p:sp>
    </p:spTree>
    <p:extLst>
      <p:ext uri="{BB962C8B-B14F-4D97-AF65-F5344CB8AC3E}">
        <p14:creationId xmlns:p14="http://schemas.microsoft.com/office/powerpoint/2010/main" val="9590846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oup 427323208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BlokTextu 2"/>
          <p:cNvSpPr txBox="1"/>
          <p:nvPr/>
        </p:nvSpPr>
        <p:spPr>
          <a:xfrm>
            <a:off x="1066800" y="720435"/>
            <a:ext cx="15821891" cy="80021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k-SK" sz="6600" dirty="0">
              <a:ea typeface="Inter Regular"/>
            </a:endParaRPr>
          </a:p>
          <a:p>
            <a:r>
              <a:rPr lang="pt-BR" sz="3200" b="1" dirty="0">
                <a:ea typeface="Inter Regular"/>
              </a:rPr>
              <a:t>Celková alokácia na výzvu: </a:t>
            </a:r>
            <a:r>
              <a:rPr lang="pt-BR" sz="3200" b="1" u="sng" dirty="0">
                <a:ea typeface="Inter Regular"/>
              </a:rPr>
              <a:t>20 051 715 EUR </a:t>
            </a:r>
            <a:endParaRPr lang="pt-BR" sz="3200" u="sng" dirty="0">
              <a:ea typeface="Inter Regular"/>
            </a:endParaRPr>
          </a:p>
          <a:p>
            <a:r>
              <a:rPr lang="sk-SK" sz="3200" dirty="0">
                <a:ea typeface="Inter Regular"/>
              </a:rPr>
              <a:t>Z toho podľa opatrení: </a:t>
            </a:r>
          </a:p>
          <a:p>
            <a:r>
              <a:rPr lang="sk-SK" sz="3200" b="1" dirty="0">
                <a:ea typeface="Inter Regular"/>
              </a:rPr>
              <a:t>Opatrenie 1.2.2 </a:t>
            </a:r>
            <a:endParaRPr lang="sk-SK" sz="3200" dirty="0">
              <a:ea typeface="Inter Regular"/>
            </a:endParaRPr>
          </a:p>
          <a:p>
            <a:r>
              <a:rPr lang="sk-SK" sz="3200" b="1" dirty="0">
                <a:ea typeface="Inter Regular"/>
              </a:rPr>
              <a:t>16 250 000 EUR </a:t>
            </a:r>
            <a:r>
              <a:rPr lang="sk-SK" sz="3200" dirty="0">
                <a:ea typeface="Inter Regular"/>
              </a:rPr>
              <a:t>	</a:t>
            </a:r>
          </a:p>
          <a:p>
            <a:r>
              <a:rPr lang="sk-SK" sz="3200" dirty="0">
                <a:ea typeface="Inter Regular"/>
              </a:rPr>
              <a:t>(alokácia môže byť v závislosti od alokácie schválených </a:t>
            </a:r>
            <a:r>
              <a:rPr lang="sk-SK" sz="3200" dirty="0" err="1">
                <a:ea typeface="Inter Regular"/>
              </a:rPr>
              <a:t>ŽoNFP</a:t>
            </a:r>
            <a:r>
              <a:rPr lang="sk-SK" sz="3200" dirty="0">
                <a:ea typeface="Inter Regular"/>
              </a:rPr>
              <a:t> v priebehu výzvy navýšená </a:t>
            </a:r>
          </a:p>
          <a:p>
            <a:endParaRPr lang="sk-SK" sz="3200" dirty="0">
              <a:ea typeface="Inter Regular"/>
            </a:endParaRPr>
          </a:p>
          <a:p>
            <a:r>
              <a:rPr lang="sk-SK" sz="3200" b="1" dirty="0">
                <a:ea typeface="Inter Regular"/>
              </a:rPr>
              <a:t>Opatrenie 5.1.3 </a:t>
            </a:r>
            <a:endParaRPr lang="sk-SK" sz="3200" dirty="0">
              <a:ea typeface="Inter Regular"/>
            </a:endParaRPr>
          </a:p>
          <a:p>
            <a:r>
              <a:rPr lang="es-ES" sz="3200" dirty="0">
                <a:ea typeface="Inter Regular"/>
              </a:rPr>
              <a:t>IÚI UMR: - menej rozvinutý región: </a:t>
            </a:r>
            <a:r>
              <a:rPr lang="es-ES" sz="3200" b="1" dirty="0">
                <a:ea typeface="Inter Regular"/>
              </a:rPr>
              <a:t>1 500 000 EUR </a:t>
            </a:r>
            <a:endParaRPr lang="es-ES" sz="3200" dirty="0">
              <a:ea typeface="Inter Regular"/>
            </a:endParaRPr>
          </a:p>
          <a:p>
            <a:r>
              <a:rPr lang="sk-SK" sz="3200" b="1" dirty="0">
                <a:ea typeface="Inter Regular"/>
              </a:rPr>
              <a:t>Opatrenie 5.2.3 </a:t>
            </a:r>
            <a:endParaRPr lang="sk-SK" sz="3200" dirty="0">
              <a:ea typeface="Inter Regular"/>
            </a:endParaRPr>
          </a:p>
          <a:p>
            <a:r>
              <a:rPr lang="sk-SK" sz="3200" dirty="0">
                <a:ea typeface="Inter Regular"/>
              </a:rPr>
              <a:t>IÚI VÚC: - menej rozvinutý región: </a:t>
            </a:r>
            <a:r>
              <a:rPr lang="sk-SK" sz="3200" b="1" dirty="0">
                <a:ea typeface="Inter Regular"/>
              </a:rPr>
              <a:t>2 301 715 EUR </a:t>
            </a:r>
            <a:r>
              <a:rPr lang="sk-SK" sz="3200" dirty="0">
                <a:ea typeface="Inter Regular"/>
              </a:rPr>
              <a:t>	</a:t>
            </a:r>
          </a:p>
          <a:p>
            <a:endParaRPr lang="sk-SK" sz="3200" dirty="0">
              <a:ea typeface="Inter Regular"/>
            </a:endParaRPr>
          </a:p>
          <a:p>
            <a:endParaRPr lang="sk-SK" sz="3200" dirty="0">
              <a:ea typeface="Inter Regular"/>
            </a:endParaRPr>
          </a:p>
          <a:p>
            <a:r>
              <a:rPr lang="sk-SK" sz="3200" dirty="0">
                <a:ea typeface="Inter Regular"/>
              </a:rPr>
              <a:t>Neuplatňuje sa schéma štátnej pomoci.	</a:t>
            </a:r>
          </a:p>
          <a:p>
            <a:endParaRPr lang="sk-SK" sz="3200" b="1" dirty="0">
              <a:latin typeface="Inter Regular"/>
            </a:endParaRPr>
          </a:p>
        </p:txBody>
      </p:sp>
    </p:spTree>
    <p:extLst>
      <p:ext uri="{BB962C8B-B14F-4D97-AF65-F5344CB8AC3E}">
        <p14:creationId xmlns:p14="http://schemas.microsoft.com/office/powerpoint/2010/main" val="37644091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oup 427323208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BlokTextu 2"/>
          <p:cNvSpPr txBox="1"/>
          <p:nvPr/>
        </p:nvSpPr>
        <p:spPr>
          <a:xfrm>
            <a:off x="1066800" y="720435"/>
            <a:ext cx="15821891" cy="5847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endParaRPr lang="sk-SK" sz="5400" b="1" dirty="0">
              <a:ea typeface="Inter Regular"/>
            </a:endParaRPr>
          </a:p>
          <a:p>
            <a:r>
              <a:rPr lang="sk-SK" sz="3200" u="sng" dirty="0">
                <a:ea typeface="Inter Regular"/>
              </a:rPr>
              <a:t>Oprávnení žiadatelia:</a:t>
            </a:r>
          </a:p>
          <a:p>
            <a:endParaRPr lang="sk-SK" sz="3200" u="sng" dirty="0">
              <a:ea typeface="Inter Regular"/>
            </a:endParaRPr>
          </a:p>
          <a:p>
            <a:pPr marL="457200" indent="-457200">
              <a:buFontTx/>
              <a:buChar char="-"/>
            </a:pPr>
            <a:r>
              <a:rPr lang="sk-SK" sz="3200" dirty="0">
                <a:ea typeface="Inter Regular"/>
              </a:rPr>
              <a:t>Obec v zmysle zákona č. 369/1990 Zb. o obecnom zriadení vrátane nimi zriadených a založených organizácií, </a:t>
            </a:r>
          </a:p>
          <a:p>
            <a:pPr marL="457200" indent="-457200">
              <a:buFontTx/>
              <a:buChar char="-"/>
            </a:pPr>
            <a:endParaRPr lang="sk-SK" sz="3200" dirty="0">
              <a:ea typeface="Inter Regular"/>
            </a:endParaRPr>
          </a:p>
          <a:p>
            <a:pPr marL="457200" indent="-457200">
              <a:buFontTx/>
              <a:buChar char="-"/>
            </a:pPr>
            <a:r>
              <a:rPr lang="sk-SK" sz="3200" dirty="0">
                <a:ea typeface="Inter Regular"/>
              </a:rPr>
              <a:t>Vyššie územné celky v zmysle zákona č. 302/2001 Z. z. o samosprávnych vyšších územných celkov a o zmene a doplnení niektorých zákonov (zákon o samosprávnych krajoch) vrátane nimi zriadených a založených organizácií, </a:t>
            </a:r>
          </a:p>
          <a:p>
            <a:pPr marL="457200" indent="-457200">
              <a:buFontTx/>
              <a:buChar char="-"/>
            </a:pPr>
            <a:endParaRPr lang="sk-SK" sz="3200" dirty="0">
              <a:ea typeface="Inter Regular"/>
            </a:endParaRPr>
          </a:p>
          <a:p>
            <a:r>
              <a:rPr lang="sk-SK" sz="3200" dirty="0">
                <a:ea typeface="Inter Regular"/>
              </a:rPr>
              <a:t>- záujmové združenia právnických osôb, ktoré budú aktivity realizovať v prostredí obcí.</a:t>
            </a:r>
          </a:p>
        </p:txBody>
      </p:sp>
    </p:spTree>
    <p:extLst>
      <p:ext uri="{BB962C8B-B14F-4D97-AF65-F5344CB8AC3E}">
        <p14:creationId xmlns:p14="http://schemas.microsoft.com/office/powerpoint/2010/main" val="41323235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oup 427323208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BlokTextu 2"/>
          <p:cNvSpPr txBox="1"/>
          <p:nvPr/>
        </p:nvSpPr>
        <p:spPr>
          <a:xfrm>
            <a:off x="1066800" y="720435"/>
            <a:ext cx="15821891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endParaRPr lang="sk-SK" sz="5400" b="1" dirty="0">
              <a:ea typeface="Inter Regular"/>
            </a:endParaRPr>
          </a:p>
          <a:p>
            <a:r>
              <a:rPr lang="sk-SK" sz="4400" dirty="0">
                <a:ea typeface="Inter Regular"/>
              </a:rPr>
              <a:t> </a:t>
            </a:r>
          </a:p>
          <a:p>
            <a:pPr algn="just"/>
            <a:r>
              <a:rPr lang="sk-SK" sz="3200" dirty="0">
                <a:ea typeface="Inter Regular"/>
              </a:rPr>
              <a:t>Minimálna výška nenávratného finančného príspevku: </a:t>
            </a:r>
            <a:r>
              <a:rPr lang="sk-SK" sz="3200" u="sng" dirty="0">
                <a:ea typeface="Inter Regular"/>
              </a:rPr>
              <a:t>185 000 EUR</a:t>
            </a:r>
          </a:p>
          <a:p>
            <a:r>
              <a:rPr lang="sk-SK" sz="3200" dirty="0">
                <a:ea typeface="Inter Regular"/>
              </a:rPr>
              <a:t>Maximálna – v zmysle pridelenej alokácie na opatrenie a podľa územia</a:t>
            </a:r>
          </a:p>
          <a:p>
            <a:pPr algn="just" fontAlgn="base"/>
            <a:endParaRPr lang="sk-SK" sz="3200" dirty="0">
              <a:ea typeface="Inter Regular"/>
            </a:endParaRPr>
          </a:p>
          <a:p>
            <a:pPr fontAlgn="base"/>
            <a:r>
              <a:rPr lang="sk-SK" sz="3200" dirty="0">
                <a:ea typeface="Inter Regular"/>
              </a:rPr>
              <a:t> </a:t>
            </a:r>
          </a:p>
          <a:p>
            <a:r>
              <a:rPr lang="sk-SK" sz="3200" dirty="0">
                <a:ea typeface="Inter Regular"/>
              </a:rPr>
              <a:t>Žiadateľ je oprávnený predložiť v rámci  </a:t>
            </a:r>
            <a:r>
              <a:rPr lang="sk-SK" sz="3200" u="sng" dirty="0">
                <a:ea typeface="Inter Regular"/>
              </a:rPr>
              <a:t>aj viac ako jednu </a:t>
            </a:r>
            <a:r>
              <a:rPr lang="sk-SK" sz="3200" u="sng" dirty="0" err="1">
                <a:ea typeface="Inter Regular"/>
              </a:rPr>
              <a:t>ŽoNFP</a:t>
            </a:r>
            <a:r>
              <a:rPr lang="sk-SK" sz="3200" u="sng" dirty="0">
                <a:ea typeface="Inter Regular"/>
              </a:rPr>
              <a:t>.</a:t>
            </a:r>
          </a:p>
          <a:p>
            <a:r>
              <a:rPr lang="sk-SK" sz="3200" dirty="0">
                <a:ea typeface="Inter Regular"/>
              </a:rPr>
              <a:t> </a:t>
            </a:r>
          </a:p>
          <a:p>
            <a:r>
              <a:rPr lang="sk-SK" sz="3200" dirty="0">
                <a:ea typeface="Inter Regular"/>
              </a:rPr>
              <a:t>V jednej Žiadosti o NFP sú oprávnení maximálne dvaja partneri žiadateľa, teda partnerstvo </a:t>
            </a:r>
          </a:p>
          <a:p>
            <a:r>
              <a:rPr lang="sk-SK" sz="3200" dirty="0">
                <a:ea typeface="Inter Regular"/>
              </a:rPr>
              <a:t>vo forme 1 žiadateľ + 2 partneri </a:t>
            </a:r>
            <a:endParaRPr lang="sk-SK" sz="3200" b="1" dirty="0">
              <a:latin typeface="Inter Regular"/>
            </a:endParaRPr>
          </a:p>
        </p:txBody>
      </p:sp>
    </p:spTree>
    <p:extLst>
      <p:ext uri="{BB962C8B-B14F-4D97-AF65-F5344CB8AC3E}">
        <p14:creationId xmlns:p14="http://schemas.microsoft.com/office/powerpoint/2010/main" val="34563482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oup 427323208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BlokTextu 2"/>
          <p:cNvSpPr txBox="1"/>
          <p:nvPr/>
        </p:nvSpPr>
        <p:spPr>
          <a:xfrm>
            <a:off x="1066800" y="720435"/>
            <a:ext cx="15821891" cy="723274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k-SK" sz="4400" b="1" u="sng" dirty="0">
                <a:ea typeface="Inter Regular"/>
              </a:rPr>
              <a:t>Aktivity </a:t>
            </a:r>
          </a:p>
          <a:p>
            <a:pPr fontAlgn="base"/>
            <a:endParaRPr lang="sk-SK" dirty="0"/>
          </a:p>
          <a:p>
            <a:r>
              <a:rPr lang="sk-SK" sz="3200" dirty="0">
                <a:ea typeface="Inter Regular"/>
              </a:rPr>
              <a:t>Hlavná aktivita opatrenia 1.2.2</a:t>
            </a:r>
          </a:p>
          <a:p>
            <a:r>
              <a:rPr lang="sk-SK" sz="3200" dirty="0">
                <a:ea typeface="Inter Regular"/>
              </a:rPr>
              <a:t>Doplnkové nepovinné aktivity k 1.2.2</a:t>
            </a:r>
            <a:endParaRPr lang="sk-SK" sz="3200" dirty="0">
              <a:ea typeface="Inter Regular"/>
              <a:cs typeface="Calibri"/>
            </a:endParaRPr>
          </a:p>
          <a:p>
            <a:r>
              <a:rPr lang="sk-SK" sz="3200" dirty="0">
                <a:ea typeface="Inter Regular"/>
              </a:rPr>
              <a:t>Doplnkové nepovinné aktivity v rámci opatrenia 5.1.3 resp. 5.2.3 </a:t>
            </a:r>
          </a:p>
          <a:p>
            <a:endParaRPr lang="sk-SK" dirty="0"/>
          </a:p>
          <a:p>
            <a:r>
              <a:rPr lang="sk-SK" dirty="0"/>
              <a:t>	</a:t>
            </a:r>
          </a:p>
          <a:p>
            <a:endParaRPr lang="sk-SK" dirty="0"/>
          </a:p>
          <a:p>
            <a:endParaRPr lang="sk-SK" dirty="0"/>
          </a:p>
          <a:p>
            <a:r>
              <a:rPr lang="sk-SK" dirty="0"/>
              <a:t>	</a:t>
            </a:r>
          </a:p>
          <a:p>
            <a:endParaRPr lang="sk-SK" sz="5400" dirty="0">
              <a:ea typeface="Inter Regular"/>
            </a:endParaRPr>
          </a:p>
          <a:p>
            <a:endParaRPr lang="sk-SK" sz="5400" dirty="0">
              <a:ea typeface="Inter Regular"/>
            </a:endParaRPr>
          </a:p>
          <a:p>
            <a:endParaRPr lang="sk-SK" sz="5400" dirty="0">
              <a:ea typeface="Inter Regular"/>
            </a:endParaRPr>
          </a:p>
          <a:p>
            <a:endParaRPr lang="sk-SK" sz="5400" dirty="0">
              <a:ea typeface="Inter Regular"/>
            </a:endParaRPr>
          </a:p>
        </p:txBody>
      </p:sp>
    </p:spTree>
    <p:extLst>
      <p:ext uri="{BB962C8B-B14F-4D97-AF65-F5344CB8AC3E}">
        <p14:creationId xmlns:p14="http://schemas.microsoft.com/office/powerpoint/2010/main" val="9043406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528DF0D89C7AE4FBF331767FFFB465E" ma:contentTypeVersion="19" ma:contentTypeDescription="Create a new document." ma:contentTypeScope="" ma:versionID="f708af388ca8377964e736e218b1a40c">
  <xsd:schema xmlns:xsd="http://www.w3.org/2001/XMLSchema" xmlns:xs="http://www.w3.org/2001/XMLSchema" xmlns:p="http://schemas.microsoft.com/office/2006/metadata/properties" xmlns:ns2="77a2483a-0ebe-4681-a7e8-26ff3815f90e" xmlns:ns3="34f15e0d-0768-403d-a60c-09574fc21520" targetNamespace="http://schemas.microsoft.com/office/2006/metadata/properties" ma:root="true" ma:fieldsID="78420b933b98d57878dbcefe36487fb7" ns2:_="" ns3:_="">
    <xsd:import namespace="77a2483a-0ebe-4681-a7e8-26ff3815f90e"/>
    <xsd:import namespace="34f15e0d-0768-403d-a60c-09574fc2152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Pozn_x00e1_mkykdokumentom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a2483a-0ebe-4681-a7e8-26ff3815f90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23deb3c-b9f3-4fad-b534-fe0741e7144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Pozn_x00e1_mkykdokumentom" ma:index="26" nillable="true" ma:displayName="Poznámky k dokumentom" ma:format="Dropdown" ma:internalName="Pozn_x00e1_mkykdokumentom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f15e0d-0768-403d-a60c-09574fc21520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ffc9f52b-229b-44c8-8309-d364c7e020a1}" ma:internalName="TaxCatchAll" ma:showField="CatchAllData" ma:web="34f15e0d-0768-403d-a60c-09574fc2152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7a2483a-0ebe-4681-a7e8-26ff3815f90e">
      <Terms xmlns="http://schemas.microsoft.com/office/infopath/2007/PartnerControls"/>
    </lcf76f155ced4ddcb4097134ff3c332f>
    <TaxCatchAll xmlns="34f15e0d-0768-403d-a60c-09574fc21520" xsi:nil="true"/>
    <Pozn_x00e1_mkykdokumentom xmlns="77a2483a-0ebe-4681-a7e8-26ff3815f90e" xsi:nil="true"/>
  </documentManagement>
</p:properties>
</file>

<file path=customXml/itemProps1.xml><?xml version="1.0" encoding="utf-8"?>
<ds:datastoreItem xmlns:ds="http://schemas.openxmlformats.org/officeDocument/2006/customXml" ds:itemID="{E2216EA4-2CD5-4D12-9213-C0117DE0F93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7a2483a-0ebe-4681-a7e8-26ff3815f90e"/>
    <ds:schemaRef ds:uri="34f15e0d-0768-403d-a60c-09574fc2152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87BA388-BB02-4E3A-AE18-AD4B7274780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F2A4BE1-0311-4AD7-A4B7-6BA351E8FE93}">
  <ds:schemaRefs>
    <ds:schemaRef ds:uri="http://schemas.microsoft.com/office/2006/metadata/properties"/>
    <ds:schemaRef ds:uri="http://schemas.microsoft.com/office/infopath/2007/PartnerControls"/>
    <ds:schemaRef ds:uri="77a2483a-0ebe-4681-a7e8-26ff3815f90e"/>
    <ds:schemaRef ds:uri="34f15e0d-0768-403d-a60c-09574fc21520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477</TotalTime>
  <Words>1525</Words>
  <Application>Microsoft Office PowerPoint</Application>
  <PresentationFormat>Vlastná</PresentationFormat>
  <Paragraphs>217</Paragraphs>
  <Slides>19</Slides>
  <Notes>19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19</vt:i4>
      </vt:variant>
    </vt:vector>
  </HeadingPairs>
  <TitlesOfParts>
    <vt:vector size="20" baseType="lpstr">
      <vt:lpstr>Office Theme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Štureková, Beáta</cp:lastModifiedBy>
  <cp:revision>94</cp:revision>
  <dcterms:created xsi:type="dcterms:W3CDTF">2024-05-30T12:01:21Z</dcterms:created>
  <dcterms:modified xsi:type="dcterms:W3CDTF">2024-06-07T07:08:54Z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0x0101009528DF0D89C7AE4FBF331767FFFB465E</vt:lpwstr>
  </property>
  <property fmtid="{D5CDD505-2E9C-101B-9397-08002B2CF9AE}" pid="3" name="MediaServiceImageTags">
    <vt:lpwstr/>
  </property>
</Properties>
</file>